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1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9" r:id="rId4"/>
    <p:sldId id="258" r:id="rId5"/>
    <p:sldId id="260" r:id="rId6"/>
    <p:sldId id="262" r:id="rId7"/>
    <p:sldId id="268" r:id="rId8"/>
    <p:sldId id="266" r:id="rId9"/>
    <p:sldId id="269" r:id="rId10"/>
    <p:sldId id="267" r:id="rId11"/>
    <p:sldId id="263" r:id="rId12"/>
    <p:sldId id="264" r:id="rId13"/>
    <p:sldId id="265" r:id="rId1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CB2AA"/>
    <a:srgbClr val="1A32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41" autoAdjust="0"/>
    <p:restoredTop sz="94343" autoAdjust="0"/>
  </p:normalViewPr>
  <p:slideViewPr>
    <p:cSldViewPr snapToGrid="0">
      <p:cViewPr varScale="1">
        <p:scale>
          <a:sx n="70" d="100"/>
          <a:sy n="70" d="100"/>
        </p:scale>
        <p:origin x="57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nlll\Desktop\Agencies\Police\PSCR-Budget%20Subcommittee\Community%20Outreach%20Program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nlll\Desktop\Agencies\Police\PSCR-Budget%20Subcommittee\Community%20Outreach%20Program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nlll\Desktop\Agencies\Police\PSCR-Budget%20Subcommittee\Community%20Outreach%20Program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nlll\Desktop\Agencies\Police\PSCR-Budget%20Subcommittee\Community%20Outreach%20Program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nlll\Desktop\Agencies\Police\PSCR-Budget%20Subcommittee\Community%20Outreach%20Programs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nlll\Desktop\Agencies\Police\PSCR-Budget%20Subcommittee\Community%20Outreach%20Program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[Community Outreach Programs.xlsx]ExpenseCharts (2)!PivotTable2</c:name>
    <c:fmtId val="10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0" i="0" baseline="0" dirty="0" smtClean="0">
                <a:effectLst/>
              </a:rPr>
              <a:t>MPD Expense Budget by Source:</a:t>
            </a:r>
            <a:endParaRPr lang="en-US" sz="1200" dirty="0" smtClean="0">
              <a:effectLst/>
            </a:endParaRPr>
          </a:p>
          <a:p>
            <a:pPr>
              <a:defRPr/>
            </a:pPr>
            <a:r>
              <a:rPr lang="en-US" sz="1200" b="0" i="1" baseline="0" dirty="0" smtClean="0">
                <a:effectLst/>
              </a:rPr>
              <a:t>2020 Adopted Budget</a:t>
            </a:r>
            <a:endParaRPr lang="en-US" sz="1200" dirty="0">
              <a:effectLst/>
            </a:endParaRPr>
          </a:p>
        </c:rich>
      </c:tx>
      <c:layout>
        <c:manualLayout>
          <c:xMode val="edge"/>
          <c:yMode val="edge"/>
          <c:x val="0.35460694634283113"/>
          <c:y val="3.339835054224983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1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separator>
</c:separator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3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4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5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6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7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8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9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10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11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1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13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14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15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16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17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18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19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20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21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2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23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24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25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26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27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28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29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30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31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3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33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34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35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36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37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38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39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40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41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4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43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44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45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46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47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48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49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50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1"/>
          <c:showSerName val="0"/>
          <c:showPercent val="1"/>
          <c:showBubbleSize val="0"/>
          <c:separator>
</c:separator>
          <c:extLst>
            <c:ext xmlns:c15="http://schemas.microsoft.com/office/drawing/2012/chart" uri="{CE6537A1-D6FC-4f65-9D91-7224C49458BB}"/>
          </c:extLst>
        </c:dLbl>
      </c:pivotFmt>
      <c:pivotFmt>
        <c:idx val="51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1"/>
          <c:showSerName val="0"/>
          <c:showPercent val="1"/>
          <c:showBubbleSize val="0"/>
          <c:separator>
</c:separator>
          <c:extLst>
            <c:ext xmlns:c15="http://schemas.microsoft.com/office/drawing/2012/chart" uri="{CE6537A1-D6FC-4f65-9D91-7224C49458BB}"/>
          </c:extLst>
        </c:dLbl>
      </c:pivotFmt>
      <c:pivotFmt>
        <c:idx val="5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53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54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1"/>
          <c:showSerName val="0"/>
          <c:showPercent val="1"/>
          <c:showBubbleSize val="0"/>
          <c:separator>
</c:separator>
          <c:extLst>
            <c:ext xmlns:c15="http://schemas.microsoft.com/office/drawing/2012/chart" uri="{CE6537A1-D6FC-4f65-9D91-7224C49458BB}"/>
          </c:extLst>
        </c:dLbl>
      </c:pivotFmt>
      <c:pivotFmt>
        <c:idx val="55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56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>
        <c:manualLayout>
          <c:layoutTarget val="inner"/>
          <c:xMode val="edge"/>
          <c:yMode val="edge"/>
          <c:x val="0.26554308137036914"/>
          <c:y val="0.15478399814021154"/>
          <c:w val="0.65932563757399176"/>
          <c:h val="0.81158035014478336"/>
        </c:manualLayout>
      </c:layout>
      <c:pieChart>
        <c:varyColors val="1"/>
        <c:ser>
          <c:idx val="0"/>
          <c:order val="0"/>
          <c:tx>
            <c:strRef>
              <c:f>'ExpenseCharts (2)'!$B$3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965-4344-8CB5-5C4E3DC8A750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965-4344-8CB5-5C4E3DC8A750}"/>
              </c:ext>
            </c:extLst>
          </c:dPt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bg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965-4344-8CB5-5C4E3DC8A750}"/>
                </c:ext>
              </c:extLst>
            </c:dLbl>
            <c:dLbl>
              <c:idx val="1"/>
              <c:layout>
                <c:manualLayout>
                  <c:x val="0.10319893414962474"/>
                  <c:y val="-0.2639167343247601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965-4344-8CB5-5C4E3DC8A7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'ExpenseCharts (2)'!$A$4:$A$6</c:f>
              <c:strCache>
                <c:ptCount val="2"/>
                <c:pt idx="0">
                  <c:v>Non-Personnel</c:v>
                </c:pt>
                <c:pt idx="1">
                  <c:v>Personnel</c:v>
                </c:pt>
              </c:strCache>
            </c:strRef>
          </c:cat>
          <c:val>
            <c:numRef>
              <c:f>'ExpenseCharts (2)'!$B$4:$B$6</c:f>
              <c:numCache>
                <c:formatCode>_(* #,##0_);_(* \(#,##0\);_(* "-"??_);_(@_)</c:formatCode>
                <c:ptCount val="2"/>
                <c:pt idx="0">
                  <c:v>9965256</c:v>
                </c:pt>
                <c:pt idx="1">
                  <c:v>73588390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965-4344-8CB5-5C4E3DC8A7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[Community Outreach Programs.xlsx]Sheet7!PivotTable3</c:name>
    <c:fmtId val="19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0" i="0" baseline="0" dirty="0" smtClean="0">
                <a:effectLst/>
              </a:rPr>
              <a:t>MPD Revenue Budget by Source:</a:t>
            </a:r>
            <a:endParaRPr lang="en-US" sz="1200" dirty="0" smtClean="0">
              <a:effectLst/>
            </a:endParaRPr>
          </a:p>
          <a:p>
            <a:pPr>
              <a:defRPr/>
            </a:pPr>
            <a:r>
              <a:rPr lang="en-US" sz="1200" b="0" i="1" baseline="0" dirty="0" smtClean="0">
                <a:effectLst/>
              </a:rPr>
              <a:t>2020 Adopted Budget</a:t>
            </a:r>
            <a:endParaRPr lang="en-US" sz="1200" dirty="0">
              <a:effectLst/>
            </a:endParaRPr>
          </a:p>
        </c:rich>
      </c:tx>
      <c:layout>
        <c:manualLayout>
          <c:xMode val="edge"/>
          <c:yMode val="edge"/>
          <c:x val="0.30623522469527376"/>
          <c:y val="8.756692204337527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numFmt formatCode="General" sourceLinked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1"/>
          <c:showSerName val="0"/>
          <c:showPercent val="1"/>
          <c:showBubbleSize val="0"/>
          <c:separator>
</c:separator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numFmt formatCode="General" sourceLinked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1"/>
          <c:showSerName val="0"/>
          <c:showPercent val="1"/>
          <c:showBubbleSize val="0"/>
          <c:separator>
</c:separator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numFmt formatCode="General" sourceLinked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1"/>
          <c:showSerName val="0"/>
          <c:showPercent val="1"/>
          <c:showBubbleSize val="0"/>
          <c:separator>
</c:separator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>
        <c:manualLayout>
          <c:layoutTarget val="inner"/>
          <c:xMode val="edge"/>
          <c:yMode val="edge"/>
          <c:x val="0.20147301259473713"/>
          <c:y val="0.21270442049773866"/>
          <c:w val="0.55958343321838855"/>
          <c:h val="0.69744755063137809"/>
        </c:manualLayout>
      </c:layout>
      <c:pieChart>
        <c:varyColors val="1"/>
        <c:ser>
          <c:idx val="0"/>
          <c:order val="0"/>
          <c:tx>
            <c:strRef>
              <c:f>Sheet7!$B$3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B95-4D35-BC2C-0F8FB09E3CE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B95-4D35-BC2C-0F8FB09E3CE2}"/>
              </c:ext>
            </c:extLst>
          </c:dPt>
          <c:dLbls>
            <c:dLbl>
              <c:idx val="0"/>
              <c:layout>
                <c:manualLayout>
                  <c:x val="0.19452848107101367"/>
                  <c:y val="4.815215407733193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B95-4D35-BC2C-0F8FB09E3CE2}"/>
                </c:ext>
              </c:extLst>
            </c:dLbl>
            <c:dLbl>
              <c:idx val="1"/>
              <c:layout>
                <c:manualLayout>
                  <c:x val="-9.0082612624241637E-2"/>
                  <c:y val="-0.2266381334869240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B95-4D35-BC2C-0F8FB09E3CE2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Sheet7!$A$4:$A$6</c:f>
              <c:strCache>
                <c:ptCount val="2"/>
                <c:pt idx="0">
                  <c:v>Agency Revenue</c:v>
                </c:pt>
                <c:pt idx="1">
                  <c:v>General Fund</c:v>
                </c:pt>
              </c:strCache>
            </c:strRef>
          </c:cat>
          <c:val>
            <c:numRef>
              <c:f>Sheet7!$B$4:$B$6</c:f>
              <c:numCache>
                <c:formatCode>_(* #,##0_);_(* \(#,##0\);_(* "-"??_);_(@_)</c:formatCode>
                <c:ptCount val="2"/>
                <c:pt idx="0">
                  <c:v>1722947</c:v>
                </c:pt>
                <c:pt idx="1">
                  <c:v>81830699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B95-4D35-BC2C-0F8FB09E3C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[Community Outreach Programs.xlsx]Sheet7!PivotTable3</c:name>
    <c:fmtId val="15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0" i="0" baseline="0" dirty="0" smtClean="0">
                <a:effectLst/>
              </a:rPr>
              <a:t>MPD Revenue Budget by Source:</a:t>
            </a:r>
            <a:endParaRPr lang="en-US" sz="1200" dirty="0" smtClean="0">
              <a:effectLst/>
            </a:endParaRPr>
          </a:p>
          <a:p>
            <a:pPr>
              <a:defRPr/>
            </a:pPr>
            <a:r>
              <a:rPr lang="en-US" sz="1200" b="0" i="1" baseline="0" dirty="0" smtClean="0">
                <a:effectLst/>
              </a:rPr>
              <a:t>2020 Adopted Budget</a:t>
            </a:r>
            <a:endParaRPr lang="en-US" sz="1200" dirty="0">
              <a:effectLst/>
            </a:endParaRPr>
          </a:p>
        </c:rich>
      </c:tx>
      <c:layout>
        <c:manualLayout>
          <c:xMode val="edge"/>
          <c:yMode val="edge"/>
          <c:x val="0.30623522469527376"/>
          <c:y val="8.756692204337527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numFmt formatCode="General" sourceLinked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1"/>
          <c:showSerName val="0"/>
          <c:showPercent val="1"/>
          <c:showBubbleSize val="0"/>
          <c:separator>
</c:separator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numFmt formatCode="General" sourceLinked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1"/>
          <c:showSerName val="0"/>
          <c:showPercent val="1"/>
          <c:showBubbleSize val="0"/>
          <c:separator>
</c:separator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numFmt formatCode="General" sourceLinked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1"/>
          <c:showSerName val="0"/>
          <c:showPercent val="1"/>
          <c:showBubbleSize val="0"/>
          <c:separator>
</c:separator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>
        <c:manualLayout>
          <c:layoutTarget val="inner"/>
          <c:xMode val="edge"/>
          <c:yMode val="edge"/>
          <c:x val="0.20147301259473713"/>
          <c:y val="0.21270442049773866"/>
          <c:w val="0.55958343321838855"/>
          <c:h val="0.69744755063137809"/>
        </c:manualLayout>
      </c:layout>
      <c:pieChart>
        <c:varyColors val="1"/>
        <c:ser>
          <c:idx val="0"/>
          <c:order val="0"/>
          <c:tx>
            <c:strRef>
              <c:f>Sheet7!$B$3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60A-4ED5-BA7A-C452E362264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60A-4ED5-BA7A-C452E3622641}"/>
              </c:ext>
            </c:extLst>
          </c:dPt>
          <c:dLbls>
            <c:dLbl>
              <c:idx val="0"/>
              <c:layout>
                <c:manualLayout>
                  <c:x val="0.19452848107101367"/>
                  <c:y val="4.815215407733193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60A-4ED5-BA7A-C452E3622641}"/>
                </c:ext>
              </c:extLst>
            </c:dLbl>
            <c:dLbl>
              <c:idx val="1"/>
              <c:layout>
                <c:manualLayout>
                  <c:x val="-9.0082612624241637E-2"/>
                  <c:y val="-0.2266381334869240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60A-4ED5-BA7A-C452E3622641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Sheet7!$A$4:$A$6</c:f>
              <c:strCache>
                <c:ptCount val="2"/>
                <c:pt idx="0">
                  <c:v>Agency Revenue</c:v>
                </c:pt>
                <c:pt idx="1">
                  <c:v>General Fund</c:v>
                </c:pt>
              </c:strCache>
            </c:strRef>
          </c:cat>
          <c:val>
            <c:numRef>
              <c:f>Sheet7!$B$4:$B$6</c:f>
              <c:numCache>
                <c:formatCode>_(* #,##0_);_(* \(#,##0\);_(* "-"??_);_(@_)</c:formatCode>
                <c:ptCount val="2"/>
                <c:pt idx="0">
                  <c:v>1722947</c:v>
                </c:pt>
                <c:pt idx="1">
                  <c:v>81830699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60A-4ED5-BA7A-C452E36226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[Community Outreach Programs.xlsx]ExpenseCharts (2)!PivotTable2</c:name>
    <c:fmtId val="7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0" i="0" baseline="0" dirty="0" smtClean="0">
                <a:effectLst/>
              </a:rPr>
              <a:t>MPD Revenue Budget by Source:</a:t>
            </a:r>
            <a:endParaRPr lang="en-US" sz="1200" dirty="0" smtClean="0">
              <a:effectLst/>
            </a:endParaRPr>
          </a:p>
          <a:p>
            <a:pPr>
              <a:defRPr/>
            </a:pPr>
            <a:r>
              <a:rPr lang="en-US" sz="1200" b="0" i="1" baseline="0" dirty="0" smtClean="0">
                <a:effectLst/>
              </a:rPr>
              <a:t>2020 Adopted Budget</a:t>
            </a:r>
            <a:endParaRPr lang="en-US" sz="1200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1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separator>
</c:separator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3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4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5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6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7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8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9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10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11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1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13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14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15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16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17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18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19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20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21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2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23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24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25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26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27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28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29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30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31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3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33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34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35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36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37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38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39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40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41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4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43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44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45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46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47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48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49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50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1"/>
          <c:showSerName val="0"/>
          <c:showPercent val="1"/>
          <c:showBubbleSize val="0"/>
          <c:separator>
</c:separator>
          <c:extLst>
            <c:ext xmlns:c15="http://schemas.microsoft.com/office/drawing/2012/chart" uri="{CE6537A1-D6FC-4f65-9D91-7224C49458BB}"/>
          </c:extLst>
        </c:dLbl>
      </c:pivotFmt>
      <c:pivotFmt>
        <c:idx val="51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1"/>
          <c:showSerName val="0"/>
          <c:showPercent val="1"/>
          <c:showBubbleSize val="0"/>
          <c:separator>
</c:separator>
          <c:extLst>
            <c:ext xmlns:c15="http://schemas.microsoft.com/office/drawing/2012/chart" uri="{CE6537A1-D6FC-4f65-9D91-7224C49458BB}"/>
          </c:extLst>
        </c:dLbl>
      </c:pivotFmt>
      <c:pivotFmt>
        <c:idx val="5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53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54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1"/>
          <c:showSerName val="0"/>
          <c:showPercent val="1"/>
          <c:showBubbleSize val="0"/>
          <c:separator>
</c:separator>
          <c:extLst>
            <c:ext xmlns:c15="http://schemas.microsoft.com/office/drawing/2012/chart" uri="{CE6537A1-D6FC-4f65-9D91-7224C49458BB}"/>
          </c:extLst>
        </c:dLbl>
      </c:pivotFmt>
      <c:pivotFmt>
        <c:idx val="55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56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>
        <c:manualLayout>
          <c:layoutTarget val="inner"/>
          <c:xMode val="edge"/>
          <c:yMode val="edge"/>
          <c:x val="0.17970495491342273"/>
          <c:y val="9.1327096804507221E-2"/>
          <c:w val="0.65932563757399176"/>
          <c:h val="0.81158035014478336"/>
        </c:manualLayout>
      </c:layout>
      <c:pieChart>
        <c:varyColors val="1"/>
        <c:ser>
          <c:idx val="0"/>
          <c:order val="0"/>
          <c:tx>
            <c:strRef>
              <c:f>'ExpenseCharts (2)'!$B$3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FF3-4078-AF2A-ACEA67A4298A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FF3-4078-AF2A-ACEA67A4298A}"/>
              </c:ext>
            </c:extLst>
          </c:dPt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bg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FF3-4078-AF2A-ACEA67A4298A}"/>
                </c:ext>
              </c:extLst>
            </c:dLbl>
            <c:dLbl>
              <c:idx val="1"/>
              <c:layout>
                <c:manualLayout>
                  <c:x val="0.10319893414962474"/>
                  <c:y val="-0.2639167343247601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FF3-4078-AF2A-ACEA67A429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'ExpenseCharts (2)'!$A$4:$A$6</c:f>
              <c:strCache>
                <c:ptCount val="2"/>
                <c:pt idx="0">
                  <c:v>Non-Personnel</c:v>
                </c:pt>
                <c:pt idx="1">
                  <c:v>Personnel</c:v>
                </c:pt>
              </c:strCache>
            </c:strRef>
          </c:cat>
          <c:val>
            <c:numRef>
              <c:f>'ExpenseCharts (2)'!$B$4:$B$6</c:f>
              <c:numCache>
                <c:formatCode>_(* #,##0_);_(* \(#,##0\);_(* "-"??_);_(@_)</c:formatCode>
                <c:ptCount val="2"/>
                <c:pt idx="0">
                  <c:v>9965256</c:v>
                </c:pt>
                <c:pt idx="1">
                  <c:v>73588390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FF3-4078-AF2A-ACEA67A429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[Community Outreach Programs.xlsx]ExpenseCharts-Personnel!PivotTable2</c:name>
    <c:fmtId val="11"/>
  </c:pivotSource>
  <c:chart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7.0473519875597232E-2"/>
          <c:y val="7.8161848178023255E-2"/>
          <c:w val="0.84876964252603593"/>
          <c:h val="0.7174323301350571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'ExpenseCharts-Personnel'!$B$3:$B$4</c:f>
              <c:strCache>
                <c:ptCount val="1"/>
                <c:pt idx="0">
                  <c:v>Benefits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'ExpenseCharts-Personnel'!$A$5:$A$6</c:f>
              <c:strCache>
                <c:ptCount val="1"/>
                <c:pt idx="0">
                  <c:v>Personnel</c:v>
                </c:pt>
              </c:strCache>
            </c:strRef>
          </c:cat>
          <c:val>
            <c:numRef>
              <c:f>'ExpenseCharts-Personnel'!$B$5:$B$6</c:f>
              <c:numCache>
                <c:formatCode>_(* #,##0_);_(* \(#,##0\);_(* "-"??_);_(@_)</c:formatCode>
                <c:ptCount val="1"/>
                <c:pt idx="0">
                  <c:v>19495768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5C-4296-8E1F-9D0899E557FF}"/>
            </c:ext>
          </c:extLst>
        </c:ser>
        <c:ser>
          <c:idx val="1"/>
          <c:order val="1"/>
          <c:tx>
            <c:strRef>
              <c:f>'ExpenseCharts-Personnel'!$C$3:$C$4</c:f>
              <c:strCache>
                <c:ptCount val="1"/>
                <c:pt idx="0">
                  <c:v>Hourly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0.27740115552737921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9C5C-4296-8E1F-9D0899E557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'ExpenseCharts-Personnel'!$A$5:$A$6</c:f>
              <c:strCache>
                <c:ptCount val="1"/>
                <c:pt idx="0">
                  <c:v>Personnel</c:v>
                </c:pt>
              </c:strCache>
            </c:strRef>
          </c:cat>
          <c:val>
            <c:numRef>
              <c:f>'ExpenseCharts-Personnel'!$C$5:$C$6</c:f>
              <c:numCache>
                <c:formatCode>_(* #,##0_);_(* \(#,##0\);_(* "-"??_);_(@_)</c:formatCode>
                <c:ptCount val="1"/>
                <c:pt idx="0">
                  <c:v>474307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5C-4296-8E1F-9D0899E557FF}"/>
            </c:ext>
          </c:extLst>
        </c:ser>
        <c:ser>
          <c:idx val="2"/>
          <c:order val="2"/>
          <c:tx>
            <c:strRef>
              <c:f>'ExpenseCharts-Personnel'!$D$3:$D$4</c:f>
              <c:strCache>
                <c:ptCount val="1"/>
                <c:pt idx="0">
                  <c:v>Non-Annualized Pay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0.27063527368524798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C5C-4296-8E1F-9D0899E557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'ExpenseCharts-Personnel'!$A$5:$A$6</c:f>
              <c:strCache>
                <c:ptCount val="1"/>
                <c:pt idx="0">
                  <c:v>Personnel</c:v>
                </c:pt>
              </c:strCache>
            </c:strRef>
          </c:cat>
          <c:val>
            <c:numRef>
              <c:f>'ExpenseCharts-Personnel'!$D$5:$D$6</c:f>
              <c:numCache>
                <c:formatCode>_(* #,##0_);_(* \(#,##0\);_(* "-"??_);_(@_)</c:formatCode>
                <c:ptCount val="1"/>
                <c:pt idx="0">
                  <c:v>2977650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C5C-4296-8E1F-9D0899E557FF}"/>
            </c:ext>
          </c:extLst>
        </c:ser>
        <c:ser>
          <c:idx val="3"/>
          <c:order val="3"/>
          <c:tx>
            <c:strRef>
              <c:f>'ExpenseCharts-Personnel'!$E$3:$E$4</c:f>
              <c:strCache>
                <c:ptCount val="1"/>
                <c:pt idx="0">
                  <c:v>Overtime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'ExpenseCharts-Personnel'!$A$5:$A$6</c:f>
              <c:strCache>
                <c:ptCount val="1"/>
                <c:pt idx="0">
                  <c:v>Personnel</c:v>
                </c:pt>
              </c:strCache>
            </c:strRef>
          </c:cat>
          <c:val>
            <c:numRef>
              <c:f>'ExpenseCharts-Personnel'!$E$5:$E$6</c:f>
              <c:numCache>
                <c:formatCode>_(* #,##0_);_(* \(#,##0\);_(* "-"??_);_(@_)</c:formatCode>
                <c:ptCount val="1"/>
                <c:pt idx="0">
                  <c:v>3728700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C5C-4296-8E1F-9D0899E557FF}"/>
            </c:ext>
          </c:extLst>
        </c:ser>
        <c:ser>
          <c:idx val="4"/>
          <c:order val="4"/>
          <c:tx>
            <c:strRef>
              <c:f>'ExpenseCharts-Personnel'!$F$3:$F$4</c:f>
              <c:strCache>
                <c:ptCount val="1"/>
                <c:pt idx="0">
                  <c:v>Perm Wages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'ExpenseCharts-Personnel'!$A$5:$A$6</c:f>
              <c:strCache>
                <c:ptCount val="1"/>
                <c:pt idx="0">
                  <c:v>Personnel</c:v>
                </c:pt>
              </c:strCache>
            </c:strRef>
          </c:cat>
          <c:val>
            <c:numRef>
              <c:f>'ExpenseCharts-Personnel'!$F$5:$F$6</c:f>
              <c:numCache>
                <c:formatCode>_(* #,##0_);_(* \(#,##0\);_(* "-"??_);_(@_)</c:formatCode>
                <c:ptCount val="1"/>
                <c:pt idx="0">
                  <c:v>46911965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C5C-4296-8E1F-9D0899E557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5079152"/>
        <c:axId val="505083088"/>
      </c:barChart>
      <c:catAx>
        <c:axId val="5050791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5083088"/>
        <c:crosses val="autoZero"/>
        <c:auto val="1"/>
        <c:lblAlgn val="ctr"/>
        <c:lblOffset val="100"/>
        <c:noMultiLvlLbl val="0"/>
      </c:catAx>
      <c:valAx>
        <c:axId val="5050830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5079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[Community Outreach Programs.xlsx]Non-PersonnelCharts!PivotTable2</c:name>
    <c:fmtId val="13"/>
  </c:pivotSource>
  <c:chart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9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'Non-PersonnelCharts'!$B$3:$B$4</c:f>
              <c:strCache>
                <c:ptCount val="1"/>
                <c:pt idx="0">
                  <c:v>All Other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'Non-PersonnelCharts'!$A$5:$A$6</c:f>
              <c:strCache>
                <c:ptCount val="1"/>
                <c:pt idx="0">
                  <c:v>Non-Personnel</c:v>
                </c:pt>
              </c:strCache>
            </c:strRef>
          </c:cat>
          <c:val>
            <c:numRef>
              <c:f>'Non-PersonnelCharts'!$B$5:$B$6</c:f>
              <c:numCache>
                <c:formatCode>_(* #,##0_);_(* \(#,##0\);_(* "-"??_);_(@_)</c:formatCode>
                <c:ptCount val="1"/>
                <c:pt idx="0">
                  <c:v>1478386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7D-45C1-81BF-FD491D193CD9}"/>
            </c:ext>
          </c:extLst>
        </c:ser>
        <c:ser>
          <c:idx val="1"/>
          <c:order val="1"/>
          <c:tx>
            <c:strRef>
              <c:f>'Non-PersonnelCharts'!$C$3:$C$4</c:f>
              <c:strCache>
                <c:ptCount val="1"/>
                <c:pt idx="0">
                  <c:v>Equipment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'Non-PersonnelCharts'!$A$5:$A$6</c:f>
              <c:strCache>
                <c:ptCount val="1"/>
                <c:pt idx="0">
                  <c:v>Non-Personnel</c:v>
                </c:pt>
              </c:strCache>
            </c:strRef>
          </c:cat>
          <c:val>
            <c:numRef>
              <c:f>'Non-PersonnelCharts'!$C$5:$C$6</c:f>
              <c:numCache>
                <c:formatCode>_(* #,##0_);_(* \(#,##0\);_(* "-"??_);_(@_)</c:formatCode>
                <c:ptCount val="1"/>
                <c:pt idx="0">
                  <c:v>331905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7D-45C1-81BF-FD491D193CD9}"/>
            </c:ext>
          </c:extLst>
        </c:ser>
        <c:ser>
          <c:idx val="2"/>
          <c:order val="2"/>
          <c:tx>
            <c:strRef>
              <c:f>'Non-PersonnelCharts'!$D$3:$D$4</c:f>
              <c:strCache>
                <c:ptCount val="1"/>
                <c:pt idx="0">
                  <c:v>Facility &amp; Space Costs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'Non-PersonnelCharts'!$A$5:$A$6</c:f>
              <c:strCache>
                <c:ptCount val="1"/>
                <c:pt idx="0">
                  <c:v>Non-Personnel</c:v>
                </c:pt>
              </c:strCache>
            </c:strRef>
          </c:cat>
          <c:val>
            <c:numRef>
              <c:f>'Non-PersonnelCharts'!$D$5:$D$6</c:f>
              <c:numCache>
                <c:formatCode>_(* #,##0_);_(* \(#,##0\);_(* "-"??_);_(@_)</c:formatCode>
                <c:ptCount val="1"/>
                <c:pt idx="0">
                  <c:v>1450406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37D-45C1-81BF-FD491D193CD9}"/>
            </c:ext>
          </c:extLst>
        </c:ser>
        <c:ser>
          <c:idx val="3"/>
          <c:order val="3"/>
          <c:tx>
            <c:strRef>
              <c:f>'Non-PersonnelCharts'!$E$3:$E$4</c:f>
              <c:strCache>
                <c:ptCount val="1"/>
                <c:pt idx="0">
                  <c:v>Hardware &amp; Software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'Non-PersonnelCharts'!$A$5:$A$6</c:f>
              <c:strCache>
                <c:ptCount val="1"/>
                <c:pt idx="0">
                  <c:v>Non-Personnel</c:v>
                </c:pt>
              </c:strCache>
            </c:strRef>
          </c:cat>
          <c:val>
            <c:numRef>
              <c:f>'Non-PersonnelCharts'!$E$5:$E$6</c:f>
              <c:numCache>
                <c:formatCode>_(* #,##0_);_(* \(#,##0\);_(* "-"??_);_(@_)</c:formatCode>
                <c:ptCount val="1"/>
                <c:pt idx="0">
                  <c:v>629215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37D-45C1-81BF-FD491D193CD9}"/>
            </c:ext>
          </c:extLst>
        </c:ser>
        <c:ser>
          <c:idx val="4"/>
          <c:order val="4"/>
          <c:tx>
            <c:strRef>
              <c:f>'Non-PersonnelCharts'!$F$3:$F$4</c:f>
              <c:strCache>
                <c:ptCount val="1"/>
                <c:pt idx="0">
                  <c:v>WC &amp; Insurance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'Non-PersonnelCharts'!$A$5:$A$6</c:f>
              <c:strCache>
                <c:ptCount val="1"/>
                <c:pt idx="0">
                  <c:v>Non-Personnel</c:v>
                </c:pt>
              </c:strCache>
            </c:strRef>
          </c:cat>
          <c:val>
            <c:numRef>
              <c:f>'Non-PersonnelCharts'!$F$5:$F$6</c:f>
              <c:numCache>
                <c:formatCode>_(* #,##0_);_(* \(#,##0\);_(* "-"??_);_(@_)</c:formatCode>
                <c:ptCount val="1"/>
                <c:pt idx="0">
                  <c:v>2141825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37D-45C1-81BF-FD491D193CD9}"/>
            </c:ext>
          </c:extLst>
        </c:ser>
        <c:ser>
          <c:idx val="5"/>
          <c:order val="5"/>
          <c:tx>
            <c:strRef>
              <c:f>'Non-PersonnelCharts'!$G$3:$G$4</c:f>
              <c:strCache>
                <c:ptCount val="1"/>
                <c:pt idx="0">
                  <c:v>Fleet &amp; Radios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'Non-PersonnelCharts'!$A$5:$A$6</c:f>
              <c:strCache>
                <c:ptCount val="1"/>
                <c:pt idx="0">
                  <c:v>Non-Personnel</c:v>
                </c:pt>
              </c:strCache>
            </c:strRef>
          </c:cat>
          <c:val>
            <c:numRef>
              <c:f>'Non-PersonnelCharts'!$G$5:$G$6</c:f>
              <c:numCache>
                <c:formatCode>_(* #,##0_);_(* \(#,##0\);_(* "-"??_);_(@_)</c:formatCode>
                <c:ptCount val="1"/>
                <c:pt idx="0">
                  <c:v>3078493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37D-45C1-81BF-FD491D193CD9}"/>
            </c:ext>
          </c:extLst>
        </c:ser>
        <c:ser>
          <c:idx val="6"/>
          <c:order val="6"/>
          <c:tx>
            <c:strRef>
              <c:f>'Non-PersonnelCharts'!$H$3:$H$4</c:f>
              <c:strCache>
                <c:ptCount val="1"/>
                <c:pt idx="0">
                  <c:v>Uniforms &amp; Work Supplies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'Non-PersonnelCharts'!$A$5:$A$6</c:f>
              <c:strCache>
                <c:ptCount val="1"/>
                <c:pt idx="0">
                  <c:v>Non-Personnel</c:v>
                </c:pt>
              </c:strCache>
            </c:strRef>
          </c:cat>
          <c:val>
            <c:numRef>
              <c:f>'Non-PersonnelCharts'!$H$5:$H$6</c:f>
              <c:numCache>
                <c:formatCode>_(* #,##0_);_(* \(#,##0\);_(* "-"??_);_(@_)</c:formatCode>
                <c:ptCount val="1"/>
                <c:pt idx="0">
                  <c:v>855026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37D-45C1-81BF-FD491D193C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5079152"/>
        <c:axId val="505083088"/>
      </c:barChart>
      <c:catAx>
        <c:axId val="505079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5083088"/>
        <c:crosses val="autoZero"/>
        <c:auto val="1"/>
        <c:lblAlgn val="ctr"/>
        <c:lblOffset val="100"/>
        <c:noMultiLvlLbl val="0"/>
      </c:catAx>
      <c:valAx>
        <c:axId val="505083088"/>
        <c:scaling>
          <c:orientation val="minMax"/>
          <c:max val="110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5079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91537E-8F43-4925-BA0A-3E22598EAF21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4163F8CB-5FB7-46BD-B18E-A2A4BB9B892B}">
      <dgm:prSet phldrT="[Text]"/>
      <dgm:spPr/>
      <dgm:t>
        <a:bodyPr/>
        <a:lstStyle/>
        <a:p>
          <a:r>
            <a:rPr lang="en-US" dirty="0" smtClean="0"/>
            <a:t>Civilian Positions</a:t>
          </a:r>
          <a:endParaRPr lang="en-US" dirty="0"/>
        </a:p>
      </dgm:t>
    </dgm:pt>
    <dgm:pt modelId="{98D5299B-5431-48BF-A9EA-6172894CB346}" type="parTrans" cxnId="{1D359027-DA40-42F9-9510-7F6F83F7F719}">
      <dgm:prSet/>
      <dgm:spPr/>
      <dgm:t>
        <a:bodyPr/>
        <a:lstStyle/>
        <a:p>
          <a:endParaRPr lang="en-US"/>
        </a:p>
      </dgm:t>
    </dgm:pt>
    <dgm:pt modelId="{DEDA8B5A-6EC8-4F91-B1D9-74210F825C8D}" type="sibTrans" cxnId="{1D359027-DA40-42F9-9510-7F6F83F7F719}">
      <dgm:prSet/>
      <dgm:spPr/>
      <dgm:t>
        <a:bodyPr/>
        <a:lstStyle/>
        <a:p>
          <a:endParaRPr lang="en-US"/>
        </a:p>
      </dgm:t>
    </dgm:pt>
    <dgm:pt modelId="{53B36344-4569-4ACD-BA13-B1163718E9CD}">
      <dgm:prSet phldrT="[Text]"/>
      <dgm:spPr/>
      <dgm:t>
        <a:bodyPr/>
        <a:lstStyle/>
        <a:p>
          <a:r>
            <a:rPr lang="en-US" dirty="0" smtClean="0"/>
            <a:t>Sworn Positions</a:t>
          </a:r>
          <a:endParaRPr lang="en-US" dirty="0"/>
        </a:p>
      </dgm:t>
    </dgm:pt>
    <dgm:pt modelId="{8292772B-FBDC-47C9-A6CD-38A662364B80}" type="parTrans" cxnId="{C9998869-D4C0-47A2-8216-A7B681AE7374}">
      <dgm:prSet/>
      <dgm:spPr/>
      <dgm:t>
        <a:bodyPr/>
        <a:lstStyle/>
        <a:p>
          <a:endParaRPr lang="en-US"/>
        </a:p>
      </dgm:t>
    </dgm:pt>
    <dgm:pt modelId="{DF3315F5-7B5F-4A73-AD85-F7FC78B48FEF}" type="sibTrans" cxnId="{C9998869-D4C0-47A2-8216-A7B681AE7374}">
      <dgm:prSet/>
      <dgm:spPr/>
      <dgm:t>
        <a:bodyPr/>
        <a:lstStyle/>
        <a:p>
          <a:endParaRPr lang="en-US"/>
        </a:p>
      </dgm:t>
    </dgm:pt>
    <dgm:pt modelId="{D74D62C3-6ABA-4901-A965-3611B2C49232}">
      <dgm:prSet phldrT="[Text]"/>
      <dgm:spPr/>
      <dgm:t>
        <a:bodyPr/>
        <a:lstStyle/>
        <a:p>
          <a:r>
            <a:rPr lang="en-US" dirty="0" smtClean="0"/>
            <a:t>2020 Budget=116.7 FTEs</a:t>
          </a:r>
          <a:endParaRPr lang="en-US" dirty="0"/>
        </a:p>
      </dgm:t>
    </dgm:pt>
    <dgm:pt modelId="{39F6C8DF-F96A-4287-B1C9-292E4714865F}" type="parTrans" cxnId="{334B7EC8-0435-40A0-8DE4-B5931714CDEB}">
      <dgm:prSet/>
      <dgm:spPr/>
      <dgm:t>
        <a:bodyPr/>
        <a:lstStyle/>
        <a:p>
          <a:endParaRPr lang="en-US"/>
        </a:p>
      </dgm:t>
    </dgm:pt>
    <dgm:pt modelId="{C379545B-89D3-4930-BC28-0051933134B9}" type="sibTrans" cxnId="{334B7EC8-0435-40A0-8DE4-B5931714CDEB}">
      <dgm:prSet/>
      <dgm:spPr/>
      <dgm:t>
        <a:bodyPr/>
        <a:lstStyle/>
        <a:p>
          <a:endParaRPr lang="en-US"/>
        </a:p>
      </dgm:t>
    </dgm:pt>
    <dgm:pt modelId="{ECCC50DC-C50D-4A43-853B-4F2B3004E6ED}">
      <dgm:prSet phldrT="[Text]"/>
      <dgm:spPr/>
      <dgm:t>
        <a:bodyPr/>
        <a:lstStyle/>
        <a:p>
          <a:r>
            <a:rPr lang="en-US" dirty="0" smtClean="0"/>
            <a:t>2020 Budget=482 FTEs</a:t>
          </a:r>
          <a:endParaRPr lang="en-US" dirty="0"/>
        </a:p>
      </dgm:t>
    </dgm:pt>
    <dgm:pt modelId="{0013D540-13DC-49F2-B05C-B6715E14F733}" type="parTrans" cxnId="{44C46A1B-AF70-4EAE-8FA7-0F1E69972B2B}">
      <dgm:prSet/>
      <dgm:spPr/>
      <dgm:t>
        <a:bodyPr/>
        <a:lstStyle/>
        <a:p>
          <a:endParaRPr lang="en-US"/>
        </a:p>
      </dgm:t>
    </dgm:pt>
    <dgm:pt modelId="{0F3E6092-71EC-4ECA-A7DF-BC9340C96953}" type="sibTrans" cxnId="{44C46A1B-AF70-4EAE-8FA7-0F1E69972B2B}">
      <dgm:prSet/>
      <dgm:spPr/>
      <dgm:t>
        <a:bodyPr/>
        <a:lstStyle/>
        <a:p>
          <a:endParaRPr lang="en-US"/>
        </a:p>
      </dgm:t>
    </dgm:pt>
    <dgm:pt modelId="{BA8615C9-9B7A-45AF-B364-D0C49A13DAEC}">
      <dgm:prSet phldrT="[Text]"/>
      <dgm:spPr/>
      <dgm:t>
        <a:bodyPr/>
        <a:lstStyle/>
        <a:p>
          <a:r>
            <a:rPr lang="en-US" dirty="0" smtClean="0"/>
            <a:t>Key Activities performed by these Positions:</a:t>
          </a:r>
          <a:endParaRPr lang="en-US" dirty="0"/>
        </a:p>
      </dgm:t>
    </dgm:pt>
    <dgm:pt modelId="{8FE861FF-E1F4-4BCF-B80E-DB013A0ED66F}" type="parTrans" cxnId="{349A2CA4-FBB6-4EBC-B244-895C39EE6488}">
      <dgm:prSet/>
      <dgm:spPr/>
      <dgm:t>
        <a:bodyPr/>
        <a:lstStyle/>
        <a:p>
          <a:endParaRPr lang="en-US"/>
        </a:p>
      </dgm:t>
    </dgm:pt>
    <dgm:pt modelId="{6477DC07-E484-49FB-BC96-CF2333CCC305}" type="sibTrans" cxnId="{349A2CA4-FBB6-4EBC-B244-895C39EE6488}">
      <dgm:prSet/>
      <dgm:spPr/>
      <dgm:t>
        <a:bodyPr/>
        <a:lstStyle/>
        <a:p>
          <a:endParaRPr lang="en-US"/>
        </a:p>
      </dgm:t>
    </dgm:pt>
    <dgm:pt modelId="{D0903007-A71C-4D63-B796-B5202D5C0961}">
      <dgm:prSet phldrT="[Text]"/>
      <dgm:spPr/>
      <dgm:t>
        <a:bodyPr/>
        <a:lstStyle/>
        <a:p>
          <a:r>
            <a:rPr lang="en-US" dirty="0" smtClean="0"/>
            <a:t>Records</a:t>
          </a:r>
          <a:endParaRPr lang="en-US" dirty="0"/>
        </a:p>
      </dgm:t>
    </dgm:pt>
    <dgm:pt modelId="{923A6285-0366-45FE-891E-0C61851F3ED3}" type="parTrans" cxnId="{88C4498B-090C-4699-84AE-54295476EB0E}">
      <dgm:prSet/>
      <dgm:spPr/>
      <dgm:t>
        <a:bodyPr/>
        <a:lstStyle/>
        <a:p>
          <a:endParaRPr lang="en-US"/>
        </a:p>
      </dgm:t>
    </dgm:pt>
    <dgm:pt modelId="{8AD84C5A-80D6-4065-BA66-408EF60DC490}" type="sibTrans" cxnId="{88C4498B-090C-4699-84AE-54295476EB0E}">
      <dgm:prSet/>
      <dgm:spPr/>
      <dgm:t>
        <a:bodyPr/>
        <a:lstStyle/>
        <a:p>
          <a:endParaRPr lang="en-US"/>
        </a:p>
      </dgm:t>
    </dgm:pt>
    <dgm:pt modelId="{08BF34E6-072F-4484-8E55-60A55DB3E47F}">
      <dgm:prSet phldrT="[Text]"/>
      <dgm:spPr/>
      <dgm:t>
        <a:bodyPr/>
        <a:lstStyle/>
        <a:p>
          <a:r>
            <a:rPr lang="en-US" dirty="0" smtClean="0"/>
            <a:t>Technology</a:t>
          </a:r>
          <a:endParaRPr lang="en-US" dirty="0"/>
        </a:p>
      </dgm:t>
    </dgm:pt>
    <dgm:pt modelId="{031CC9DA-8A93-4616-8C0C-0D0821E7FE59}" type="parTrans" cxnId="{33FBD5A8-CC34-41C7-9FB6-039BF0D5A60A}">
      <dgm:prSet/>
      <dgm:spPr/>
      <dgm:t>
        <a:bodyPr/>
        <a:lstStyle/>
        <a:p>
          <a:endParaRPr lang="en-US"/>
        </a:p>
      </dgm:t>
    </dgm:pt>
    <dgm:pt modelId="{68C11694-ACD1-459C-8617-B28F9A7D9905}" type="sibTrans" cxnId="{33FBD5A8-CC34-41C7-9FB6-039BF0D5A60A}">
      <dgm:prSet/>
      <dgm:spPr/>
      <dgm:t>
        <a:bodyPr/>
        <a:lstStyle/>
        <a:p>
          <a:endParaRPr lang="en-US"/>
        </a:p>
      </dgm:t>
    </dgm:pt>
    <dgm:pt modelId="{6AE6FABA-A6DC-45AC-A6EA-6EB0ACC4F452}">
      <dgm:prSet phldrT="[Text]"/>
      <dgm:spPr/>
      <dgm:t>
        <a:bodyPr/>
        <a:lstStyle/>
        <a:p>
          <a:r>
            <a:rPr lang="en-US" dirty="0" smtClean="0"/>
            <a:t>Public Records</a:t>
          </a:r>
          <a:endParaRPr lang="en-US" dirty="0"/>
        </a:p>
      </dgm:t>
    </dgm:pt>
    <dgm:pt modelId="{83A2FC8D-87D8-4061-AE46-3426D38B49E9}" type="parTrans" cxnId="{630B3A6A-6074-42B6-BC1A-6F9B2384EA7E}">
      <dgm:prSet/>
      <dgm:spPr/>
      <dgm:t>
        <a:bodyPr/>
        <a:lstStyle/>
        <a:p>
          <a:endParaRPr lang="en-US"/>
        </a:p>
      </dgm:t>
    </dgm:pt>
    <dgm:pt modelId="{B3E2F4DC-333F-4995-97D1-B7D18EDD3234}" type="sibTrans" cxnId="{630B3A6A-6074-42B6-BC1A-6F9B2384EA7E}">
      <dgm:prSet/>
      <dgm:spPr/>
      <dgm:t>
        <a:bodyPr/>
        <a:lstStyle/>
        <a:p>
          <a:endParaRPr lang="en-US"/>
        </a:p>
      </dgm:t>
    </dgm:pt>
    <dgm:pt modelId="{2B098D23-4E98-4BE7-9C90-CE1E810AE5CD}">
      <dgm:prSet phldrT="[Text]"/>
      <dgm:spPr/>
      <dgm:t>
        <a:bodyPr/>
        <a:lstStyle/>
        <a:p>
          <a:r>
            <a:rPr lang="en-US" dirty="0" smtClean="0"/>
            <a:t>Property</a:t>
          </a:r>
          <a:endParaRPr lang="en-US" dirty="0"/>
        </a:p>
      </dgm:t>
    </dgm:pt>
    <dgm:pt modelId="{42DD4C5D-F222-4489-BD3C-F310C934CA43}" type="parTrans" cxnId="{5D99D70A-C32A-4BAC-BC00-88D053A0342E}">
      <dgm:prSet/>
      <dgm:spPr/>
      <dgm:t>
        <a:bodyPr/>
        <a:lstStyle/>
        <a:p>
          <a:endParaRPr lang="en-US"/>
        </a:p>
      </dgm:t>
    </dgm:pt>
    <dgm:pt modelId="{1B94F013-40C5-454E-BECA-C2FA32F5C152}" type="sibTrans" cxnId="{5D99D70A-C32A-4BAC-BC00-88D053A0342E}">
      <dgm:prSet/>
      <dgm:spPr/>
      <dgm:t>
        <a:bodyPr/>
        <a:lstStyle/>
        <a:p>
          <a:endParaRPr lang="en-US"/>
        </a:p>
      </dgm:t>
    </dgm:pt>
    <dgm:pt modelId="{B422D7E2-A796-495F-B56F-E432534F7A6E}">
      <dgm:prSet phldrT="[Text]"/>
      <dgm:spPr/>
      <dgm:t>
        <a:bodyPr/>
        <a:lstStyle/>
        <a:p>
          <a:r>
            <a:rPr lang="en-US" dirty="0" smtClean="0"/>
            <a:t>Professional Standards &amp; Internal Affairs</a:t>
          </a:r>
          <a:endParaRPr lang="en-US" dirty="0"/>
        </a:p>
      </dgm:t>
    </dgm:pt>
    <dgm:pt modelId="{1B1CD401-6ACC-4A6B-B9C6-8163158DA70D}" type="parTrans" cxnId="{3758A3E9-2282-4124-8BE8-BD2B5C16C348}">
      <dgm:prSet/>
      <dgm:spPr/>
      <dgm:t>
        <a:bodyPr/>
        <a:lstStyle/>
        <a:p>
          <a:endParaRPr lang="en-US"/>
        </a:p>
      </dgm:t>
    </dgm:pt>
    <dgm:pt modelId="{4A57A01B-ABBC-48B6-BA37-42BCBCBA7E20}" type="sibTrans" cxnId="{3758A3E9-2282-4124-8BE8-BD2B5C16C348}">
      <dgm:prSet/>
      <dgm:spPr/>
      <dgm:t>
        <a:bodyPr/>
        <a:lstStyle/>
        <a:p>
          <a:endParaRPr lang="en-US"/>
        </a:p>
      </dgm:t>
    </dgm:pt>
    <dgm:pt modelId="{169F7C01-C8F5-4BCC-A18B-916C2AEC0442}">
      <dgm:prSet phldrT="[Text]"/>
      <dgm:spPr/>
      <dgm:t>
        <a:bodyPr/>
        <a:lstStyle/>
        <a:p>
          <a:r>
            <a:rPr lang="en-US" dirty="0" smtClean="0"/>
            <a:t>Finance &amp; Personnel</a:t>
          </a:r>
          <a:endParaRPr lang="en-US" dirty="0"/>
        </a:p>
      </dgm:t>
    </dgm:pt>
    <dgm:pt modelId="{0EF0E520-4A41-4A94-AE26-ECE57A81CD97}" type="parTrans" cxnId="{8B80CA9B-505A-4C10-8F8D-25B03339B301}">
      <dgm:prSet/>
      <dgm:spPr/>
      <dgm:t>
        <a:bodyPr/>
        <a:lstStyle/>
        <a:p>
          <a:endParaRPr lang="en-US"/>
        </a:p>
      </dgm:t>
    </dgm:pt>
    <dgm:pt modelId="{6D609CC3-5C5E-4735-BA92-A3EB63AB997D}" type="sibTrans" cxnId="{8B80CA9B-505A-4C10-8F8D-25B03339B301}">
      <dgm:prSet/>
      <dgm:spPr/>
      <dgm:t>
        <a:bodyPr/>
        <a:lstStyle/>
        <a:p>
          <a:endParaRPr lang="en-US"/>
        </a:p>
      </dgm:t>
    </dgm:pt>
    <dgm:pt modelId="{2246BEF0-D94A-4075-B5E1-F31725099E7B}">
      <dgm:prSet phldrT="[Text]"/>
      <dgm:spPr/>
      <dgm:t>
        <a:bodyPr/>
        <a:lstStyle/>
        <a:p>
          <a:r>
            <a:rPr lang="en-US" dirty="0" smtClean="0"/>
            <a:t>Facilities Management</a:t>
          </a:r>
          <a:endParaRPr lang="en-US" dirty="0"/>
        </a:p>
      </dgm:t>
    </dgm:pt>
    <dgm:pt modelId="{A768E8CD-9E08-4925-ACF6-A2A7C7CDEC22}" type="parTrans" cxnId="{DCD8775F-DE1E-4EC7-B65E-66B007577112}">
      <dgm:prSet/>
      <dgm:spPr/>
      <dgm:t>
        <a:bodyPr/>
        <a:lstStyle/>
        <a:p>
          <a:endParaRPr lang="en-US"/>
        </a:p>
      </dgm:t>
    </dgm:pt>
    <dgm:pt modelId="{1F6A047F-B713-4820-8B5A-ADFE84E12631}" type="sibTrans" cxnId="{DCD8775F-DE1E-4EC7-B65E-66B007577112}">
      <dgm:prSet/>
      <dgm:spPr/>
      <dgm:t>
        <a:bodyPr/>
        <a:lstStyle/>
        <a:p>
          <a:endParaRPr lang="en-US"/>
        </a:p>
      </dgm:t>
    </dgm:pt>
    <dgm:pt modelId="{EB846454-B262-4E4E-BC21-96AF0848B8D5}">
      <dgm:prSet phldrT="[Text]"/>
      <dgm:spPr/>
      <dgm:t>
        <a:bodyPr/>
        <a:lstStyle/>
        <a:p>
          <a:r>
            <a:rPr lang="en-US" dirty="0" smtClean="0"/>
            <a:t>Key Activities performed by these Positions:</a:t>
          </a:r>
          <a:endParaRPr lang="en-US" dirty="0"/>
        </a:p>
      </dgm:t>
    </dgm:pt>
    <dgm:pt modelId="{FFC0F5FA-2052-4D23-B111-F21D1EEF692E}" type="parTrans" cxnId="{B4419DC5-0309-42CE-A3F4-AE2DEAC22785}">
      <dgm:prSet/>
      <dgm:spPr/>
      <dgm:t>
        <a:bodyPr/>
        <a:lstStyle/>
        <a:p>
          <a:endParaRPr lang="en-US"/>
        </a:p>
      </dgm:t>
    </dgm:pt>
    <dgm:pt modelId="{666BCEC3-B888-4D3A-810A-9FCEFF7EA083}" type="sibTrans" cxnId="{B4419DC5-0309-42CE-A3F4-AE2DEAC22785}">
      <dgm:prSet/>
      <dgm:spPr/>
      <dgm:t>
        <a:bodyPr/>
        <a:lstStyle/>
        <a:p>
          <a:endParaRPr lang="en-US"/>
        </a:p>
      </dgm:t>
    </dgm:pt>
    <dgm:pt modelId="{1198CB8D-EFE1-4ABC-BA80-5D5FA92E802C}">
      <dgm:prSet phldrT="[Text]"/>
      <dgm:spPr/>
      <dgm:t>
        <a:bodyPr/>
        <a:lstStyle/>
        <a:p>
          <a:r>
            <a:rPr lang="en-US" dirty="0" smtClean="0"/>
            <a:t>Police Patrol</a:t>
          </a:r>
          <a:endParaRPr lang="en-US" dirty="0"/>
        </a:p>
      </dgm:t>
    </dgm:pt>
    <dgm:pt modelId="{FDC82467-1E24-4EF6-A76B-565AD902EFC4}" type="parTrans" cxnId="{60C84EBB-664C-47A4-8110-024DD65E8DA4}">
      <dgm:prSet/>
      <dgm:spPr/>
      <dgm:t>
        <a:bodyPr/>
        <a:lstStyle/>
        <a:p>
          <a:endParaRPr lang="en-US"/>
        </a:p>
      </dgm:t>
    </dgm:pt>
    <dgm:pt modelId="{EA4ABB23-9713-41E5-99D3-563216FEC507}" type="sibTrans" cxnId="{60C84EBB-664C-47A4-8110-024DD65E8DA4}">
      <dgm:prSet/>
      <dgm:spPr/>
      <dgm:t>
        <a:bodyPr/>
        <a:lstStyle/>
        <a:p>
          <a:endParaRPr lang="en-US"/>
        </a:p>
      </dgm:t>
    </dgm:pt>
    <dgm:pt modelId="{91680D97-C791-463C-A69E-2C2D7394138A}">
      <dgm:prSet phldrT="[Text]"/>
      <dgm:spPr/>
      <dgm:t>
        <a:bodyPr/>
        <a:lstStyle/>
        <a:p>
          <a:r>
            <a:rPr lang="en-US" dirty="0" smtClean="0"/>
            <a:t>Traffic Enforcement</a:t>
          </a:r>
          <a:endParaRPr lang="en-US" dirty="0"/>
        </a:p>
      </dgm:t>
    </dgm:pt>
    <dgm:pt modelId="{14F3D0DD-F5CD-4BE0-BB1A-7F4784381E31}" type="parTrans" cxnId="{3DD92923-8B2A-4EB4-B87D-61792D666485}">
      <dgm:prSet/>
      <dgm:spPr/>
      <dgm:t>
        <a:bodyPr/>
        <a:lstStyle/>
        <a:p>
          <a:endParaRPr lang="en-US"/>
        </a:p>
      </dgm:t>
    </dgm:pt>
    <dgm:pt modelId="{BCF2118A-5866-4244-A290-54CE55E15EF3}" type="sibTrans" cxnId="{3DD92923-8B2A-4EB4-B87D-61792D666485}">
      <dgm:prSet/>
      <dgm:spPr/>
      <dgm:t>
        <a:bodyPr/>
        <a:lstStyle/>
        <a:p>
          <a:endParaRPr lang="en-US"/>
        </a:p>
      </dgm:t>
    </dgm:pt>
    <dgm:pt modelId="{5B94BCC3-102E-43E7-B668-B454F23FD4C0}">
      <dgm:prSet phldrT="[Text]"/>
      <dgm:spPr/>
      <dgm:t>
        <a:bodyPr/>
        <a:lstStyle/>
        <a:p>
          <a:r>
            <a:rPr lang="en-US" dirty="0" smtClean="0"/>
            <a:t>Criminal Investigative Services</a:t>
          </a:r>
          <a:endParaRPr lang="en-US" dirty="0"/>
        </a:p>
      </dgm:t>
    </dgm:pt>
    <dgm:pt modelId="{ED86AF8E-12F2-4B82-83EA-097B9EA8AD46}" type="parTrans" cxnId="{7AD4AFBA-B6DA-4833-B3EC-22BEF8BA1F02}">
      <dgm:prSet/>
      <dgm:spPr/>
      <dgm:t>
        <a:bodyPr/>
        <a:lstStyle/>
        <a:p>
          <a:endParaRPr lang="en-US"/>
        </a:p>
      </dgm:t>
    </dgm:pt>
    <dgm:pt modelId="{1B6379F3-2A9D-494C-AB06-36A3AD8FF6B3}" type="sibTrans" cxnId="{7AD4AFBA-B6DA-4833-B3EC-22BEF8BA1F02}">
      <dgm:prSet/>
      <dgm:spPr/>
      <dgm:t>
        <a:bodyPr/>
        <a:lstStyle/>
        <a:p>
          <a:endParaRPr lang="en-US"/>
        </a:p>
      </dgm:t>
    </dgm:pt>
    <dgm:pt modelId="{26EB9392-2B70-494A-858D-971C6A932B16}">
      <dgm:prSet phldrT="[Text]"/>
      <dgm:spPr/>
      <dgm:t>
        <a:bodyPr/>
        <a:lstStyle/>
        <a:p>
          <a:r>
            <a:rPr lang="en-US" dirty="0" smtClean="0"/>
            <a:t>Special Operations</a:t>
          </a:r>
          <a:endParaRPr lang="en-US" dirty="0"/>
        </a:p>
      </dgm:t>
    </dgm:pt>
    <dgm:pt modelId="{24FD3C80-2C94-4896-A9AA-12DA5FD140CF}" type="parTrans" cxnId="{860DA24C-0056-490C-9891-1581032EB065}">
      <dgm:prSet/>
      <dgm:spPr/>
      <dgm:t>
        <a:bodyPr/>
        <a:lstStyle/>
        <a:p>
          <a:endParaRPr lang="en-US"/>
        </a:p>
      </dgm:t>
    </dgm:pt>
    <dgm:pt modelId="{7C569BEB-37EE-403A-B61B-851D214DF72C}" type="sibTrans" cxnId="{860DA24C-0056-490C-9891-1581032EB065}">
      <dgm:prSet/>
      <dgm:spPr/>
      <dgm:t>
        <a:bodyPr/>
        <a:lstStyle/>
        <a:p>
          <a:endParaRPr lang="en-US"/>
        </a:p>
      </dgm:t>
    </dgm:pt>
    <dgm:pt modelId="{2255CE6F-0A45-4900-809F-D04B0ACF1B19}">
      <dgm:prSet phldrT="[Text]"/>
      <dgm:spPr/>
      <dgm:t>
        <a:bodyPr/>
        <a:lstStyle/>
        <a:p>
          <a:r>
            <a:rPr lang="en-US" dirty="0" smtClean="0"/>
            <a:t>Staffing for Community Support Services</a:t>
          </a:r>
          <a:endParaRPr lang="en-US" dirty="0"/>
        </a:p>
      </dgm:t>
    </dgm:pt>
    <dgm:pt modelId="{E79B4050-F423-484D-A0F8-0405E703485E}" type="parTrans" cxnId="{99EF1E05-2558-48FD-BFD0-0A99F1511916}">
      <dgm:prSet/>
      <dgm:spPr/>
      <dgm:t>
        <a:bodyPr/>
        <a:lstStyle/>
        <a:p>
          <a:endParaRPr lang="en-US"/>
        </a:p>
      </dgm:t>
    </dgm:pt>
    <dgm:pt modelId="{1DCA9C43-1337-46E7-A614-E4777E3F576E}" type="sibTrans" cxnId="{99EF1E05-2558-48FD-BFD0-0A99F1511916}">
      <dgm:prSet/>
      <dgm:spPr/>
      <dgm:t>
        <a:bodyPr/>
        <a:lstStyle/>
        <a:p>
          <a:endParaRPr lang="en-US"/>
        </a:p>
      </dgm:t>
    </dgm:pt>
    <dgm:pt modelId="{2F26AE5B-0126-4638-896F-94429DC825C5}">
      <dgm:prSet phldrT="[Text]"/>
      <dgm:spPr/>
      <dgm:t>
        <a:bodyPr/>
        <a:lstStyle/>
        <a:p>
          <a:r>
            <a:rPr lang="en-US" dirty="0" smtClean="0"/>
            <a:t>The 2020 Adopted Budget increased the number of Police Officers by 3</a:t>
          </a:r>
          <a:endParaRPr lang="en-US" dirty="0"/>
        </a:p>
      </dgm:t>
    </dgm:pt>
    <dgm:pt modelId="{8BDE7AAD-A779-4ADF-9A31-70F61CD8F1BA}" type="parTrans" cxnId="{FF433201-DF8A-4B9D-9AB7-32EB1A1957DF}">
      <dgm:prSet/>
      <dgm:spPr/>
      <dgm:t>
        <a:bodyPr/>
        <a:lstStyle/>
        <a:p>
          <a:endParaRPr lang="en-US"/>
        </a:p>
      </dgm:t>
    </dgm:pt>
    <dgm:pt modelId="{6F6619BA-3527-49C6-A337-32743062ADFA}" type="sibTrans" cxnId="{FF433201-DF8A-4B9D-9AB7-32EB1A1957DF}">
      <dgm:prSet/>
      <dgm:spPr/>
      <dgm:t>
        <a:bodyPr/>
        <a:lstStyle/>
        <a:p>
          <a:endParaRPr lang="en-US"/>
        </a:p>
      </dgm:t>
    </dgm:pt>
    <dgm:pt modelId="{CFBBCB96-890B-460A-8C28-C8CA5E83FBD4}">
      <dgm:prSet phldrT="[Text]"/>
      <dgm:spPr/>
      <dgm:t>
        <a:bodyPr/>
        <a:lstStyle/>
        <a:p>
          <a:r>
            <a:rPr lang="en-US" dirty="0" smtClean="0"/>
            <a:t>Training</a:t>
          </a:r>
          <a:endParaRPr lang="en-US" dirty="0"/>
        </a:p>
      </dgm:t>
    </dgm:pt>
    <dgm:pt modelId="{C2717EF8-5092-458F-9918-7B608B9FD074}" type="parTrans" cxnId="{F1A0ADDE-1613-43A4-9E27-1B5907BFF5F8}">
      <dgm:prSet/>
      <dgm:spPr/>
      <dgm:t>
        <a:bodyPr/>
        <a:lstStyle/>
        <a:p>
          <a:endParaRPr lang="en-US"/>
        </a:p>
      </dgm:t>
    </dgm:pt>
    <dgm:pt modelId="{795B9A30-2D9B-4D2D-9DF2-8B2E8EE6ACD8}" type="sibTrans" cxnId="{F1A0ADDE-1613-43A4-9E27-1B5907BFF5F8}">
      <dgm:prSet/>
      <dgm:spPr/>
      <dgm:t>
        <a:bodyPr/>
        <a:lstStyle/>
        <a:p>
          <a:endParaRPr lang="en-US"/>
        </a:p>
      </dgm:t>
    </dgm:pt>
    <dgm:pt modelId="{DC102628-5E78-4BC3-9E94-E0194CD7ABEA}" type="pres">
      <dgm:prSet presAssocID="{DF91537E-8F43-4925-BA0A-3E22598EAF21}" presName="diagram" presStyleCnt="0">
        <dgm:presLayoutVars>
          <dgm:dir/>
          <dgm:resizeHandles val="exact"/>
        </dgm:presLayoutVars>
      </dgm:prSet>
      <dgm:spPr/>
    </dgm:pt>
    <dgm:pt modelId="{382DDF2F-F3F1-43F4-B9D5-BDE691B0E92E}" type="pres">
      <dgm:prSet presAssocID="{4163F8CB-5FB7-46BD-B18E-A2A4BB9B892B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B1E8DA-954A-488A-8E0C-508120027468}" type="pres">
      <dgm:prSet presAssocID="{DEDA8B5A-6EC8-4F91-B1D9-74210F825C8D}" presName="sibTrans" presStyleCnt="0"/>
      <dgm:spPr/>
    </dgm:pt>
    <dgm:pt modelId="{92ADEB78-CE5B-4A77-89D4-DE02C6CA7B54}" type="pres">
      <dgm:prSet presAssocID="{53B36344-4569-4ACD-BA13-B1163718E9CD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60DA24C-0056-490C-9891-1581032EB065}" srcId="{EB846454-B262-4E4E-BC21-96AF0848B8D5}" destId="{26EB9392-2B70-494A-858D-971C6A932B16}" srcOrd="3" destOrd="0" parTransId="{24FD3C80-2C94-4896-A9AA-12DA5FD140CF}" sibTransId="{7C569BEB-37EE-403A-B61B-851D214DF72C}"/>
    <dgm:cxn modelId="{7EFB9056-4978-481F-888B-F91769A17208}" type="presOf" srcId="{53B36344-4569-4ACD-BA13-B1163718E9CD}" destId="{92ADEB78-CE5B-4A77-89D4-DE02C6CA7B54}" srcOrd="0" destOrd="0" presId="urn:microsoft.com/office/officeart/2005/8/layout/default"/>
    <dgm:cxn modelId="{3DD92923-8B2A-4EB4-B87D-61792D666485}" srcId="{EB846454-B262-4E4E-BC21-96AF0848B8D5}" destId="{91680D97-C791-463C-A69E-2C2D7394138A}" srcOrd="1" destOrd="0" parTransId="{14F3D0DD-F5CD-4BE0-BB1A-7F4784381E31}" sibTransId="{BCF2118A-5866-4244-A290-54CE55E15EF3}"/>
    <dgm:cxn modelId="{334B7EC8-0435-40A0-8DE4-B5931714CDEB}" srcId="{4163F8CB-5FB7-46BD-B18E-A2A4BB9B892B}" destId="{D74D62C3-6ABA-4901-A965-3611B2C49232}" srcOrd="0" destOrd="0" parTransId="{39F6C8DF-F96A-4287-B1C9-292E4714865F}" sibTransId="{C379545B-89D3-4930-BC28-0051933134B9}"/>
    <dgm:cxn modelId="{E76D339A-3A78-4E4F-B83D-8C3EA12152A5}" type="presOf" srcId="{169F7C01-C8F5-4BCC-A18B-916C2AEC0442}" destId="{382DDF2F-F3F1-43F4-B9D5-BDE691B0E92E}" srcOrd="0" destOrd="9" presId="urn:microsoft.com/office/officeart/2005/8/layout/default"/>
    <dgm:cxn modelId="{3517A2A0-57E0-4C45-AC4F-508EEE0EA334}" type="presOf" srcId="{4163F8CB-5FB7-46BD-B18E-A2A4BB9B892B}" destId="{382DDF2F-F3F1-43F4-B9D5-BDE691B0E92E}" srcOrd="0" destOrd="0" presId="urn:microsoft.com/office/officeart/2005/8/layout/default"/>
    <dgm:cxn modelId="{E1597020-2F26-4676-B7A0-AA9D7102B9D9}" type="presOf" srcId="{26EB9392-2B70-494A-858D-971C6A932B16}" destId="{92ADEB78-CE5B-4A77-89D4-DE02C6CA7B54}" srcOrd="0" destOrd="6" presId="urn:microsoft.com/office/officeart/2005/8/layout/default"/>
    <dgm:cxn modelId="{528EC20E-8D99-4315-B4D0-F34874C4F8AF}" type="presOf" srcId="{1198CB8D-EFE1-4ABC-BA80-5D5FA92E802C}" destId="{92ADEB78-CE5B-4A77-89D4-DE02C6CA7B54}" srcOrd="0" destOrd="3" presId="urn:microsoft.com/office/officeart/2005/8/layout/default"/>
    <dgm:cxn modelId="{5AC1BB35-04AC-4149-8863-C0F2EBEA753A}" type="presOf" srcId="{6AE6FABA-A6DC-45AC-A6EA-6EB0ACC4F452}" destId="{382DDF2F-F3F1-43F4-B9D5-BDE691B0E92E}" srcOrd="0" destOrd="6" presId="urn:microsoft.com/office/officeart/2005/8/layout/default"/>
    <dgm:cxn modelId="{1468B83B-CFD5-4B28-96AA-1461B0EC04EB}" type="presOf" srcId="{2255CE6F-0A45-4900-809F-D04B0ACF1B19}" destId="{92ADEB78-CE5B-4A77-89D4-DE02C6CA7B54}" srcOrd="0" destOrd="7" presId="urn:microsoft.com/office/officeart/2005/8/layout/default"/>
    <dgm:cxn modelId="{B3A7465A-576A-4BA1-BDDD-FE9A92C1BEC4}" type="presOf" srcId="{2F26AE5B-0126-4638-896F-94429DC825C5}" destId="{92ADEB78-CE5B-4A77-89D4-DE02C6CA7B54}" srcOrd="0" destOrd="8" presId="urn:microsoft.com/office/officeart/2005/8/layout/default"/>
    <dgm:cxn modelId="{3814BBC1-B1A3-4B3A-9D53-20D187E6E72F}" type="presOf" srcId="{D0903007-A71C-4D63-B796-B5202D5C0961}" destId="{382DDF2F-F3F1-43F4-B9D5-BDE691B0E92E}" srcOrd="0" destOrd="4" presId="urn:microsoft.com/office/officeart/2005/8/layout/default"/>
    <dgm:cxn modelId="{7AD4AFBA-B6DA-4833-B3EC-22BEF8BA1F02}" srcId="{EB846454-B262-4E4E-BC21-96AF0848B8D5}" destId="{5B94BCC3-102E-43E7-B668-B454F23FD4C0}" srcOrd="2" destOrd="0" parTransId="{ED86AF8E-12F2-4B82-83EA-097B9EA8AD46}" sibTransId="{1B6379F3-2A9D-494C-AB06-36A3AD8FF6B3}"/>
    <dgm:cxn modelId="{349A2CA4-FBB6-4EBC-B244-895C39EE6488}" srcId="{4163F8CB-5FB7-46BD-B18E-A2A4BB9B892B}" destId="{BA8615C9-9B7A-45AF-B364-D0C49A13DAEC}" srcOrd="1" destOrd="0" parTransId="{8FE861FF-E1F4-4BCF-B80E-DB013A0ED66F}" sibTransId="{6477DC07-E484-49FB-BC96-CF2333CCC305}"/>
    <dgm:cxn modelId="{394CB8D7-9D4B-4D76-93FE-CCC03597BDE8}" type="presOf" srcId="{2B098D23-4E98-4BE7-9C90-CE1E810AE5CD}" destId="{382DDF2F-F3F1-43F4-B9D5-BDE691B0E92E}" srcOrd="0" destOrd="7" presId="urn:microsoft.com/office/officeart/2005/8/layout/default"/>
    <dgm:cxn modelId="{88C4498B-090C-4699-84AE-54295476EB0E}" srcId="{BA8615C9-9B7A-45AF-B364-D0C49A13DAEC}" destId="{D0903007-A71C-4D63-B796-B5202D5C0961}" srcOrd="1" destOrd="0" parTransId="{923A6285-0366-45FE-891E-0C61851F3ED3}" sibTransId="{8AD84C5A-80D6-4065-BA66-408EF60DC490}"/>
    <dgm:cxn modelId="{FF433201-DF8A-4B9D-9AB7-32EB1A1957DF}" srcId="{53B36344-4569-4ACD-BA13-B1163718E9CD}" destId="{2F26AE5B-0126-4638-896F-94429DC825C5}" srcOrd="2" destOrd="0" parTransId="{8BDE7AAD-A779-4ADF-9A31-70F61CD8F1BA}" sibTransId="{6F6619BA-3527-49C6-A337-32743062ADFA}"/>
    <dgm:cxn modelId="{60C84EBB-664C-47A4-8110-024DD65E8DA4}" srcId="{EB846454-B262-4E4E-BC21-96AF0848B8D5}" destId="{1198CB8D-EFE1-4ABC-BA80-5D5FA92E802C}" srcOrd="0" destOrd="0" parTransId="{FDC82467-1E24-4EF6-A76B-565AD902EFC4}" sibTransId="{EA4ABB23-9713-41E5-99D3-563216FEC507}"/>
    <dgm:cxn modelId="{36403514-D6DF-4BCD-9BB4-8ABCCEEEDA50}" type="presOf" srcId="{BA8615C9-9B7A-45AF-B364-D0C49A13DAEC}" destId="{382DDF2F-F3F1-43F4-B9D5-BDE691B0E92E}" srcOrd="0" destOrd="2" presId="urn:microsoft.com/office/officeart/2005/8/layout/default"/>
    <dgm:cxn modelId="{49B4D68B-57F2-4EC7-A83E-20438570FA9B}" type="presOf" srcId="{EB846454-B262-4E4E-BC21-96AF0848B8D5}" destId="{92ADEB78-CE5B-4A77-89D4-DE02C6CA7B54}" srcOrd="0" destOrd="2" presId="urn:microsoft.com/office/officeart/2005/8/layout/default"/>
    <dgm:cxn modelId="{F1A0ADDE-1613-43A4-9E27-1B5907BFF5F8}" srcId="{BA8615C9-9B7A-45AF-B364-D0C49A13DAEC}" destId="{CFBBCB96-890B-460A-8C28-C8CA5E83FBD4}" srcOrd="0" destOrd="0" parTransId="{C2717EF8-5092-458F-9918-7B608B9FD074}" sibTransId="{795B9A30-2D9B-4D2D-9DF2-8B2E8EE6ACD8}"/>
    <dgm:cxn modelId="{C9998869-D4C0-47A2-8216-A7B681AE7374}" srcId="{DF91537E-8F43-4925-BA0A-3E22598EAF21}" destId="{53B36344-4569-4ACD-BA13-B1163718E9CD}" srcOrd="1" destOrd="0" parTransId="{8292772B-FBDC-47C9-A6CD-38A662364B80}" sibTransId="{DF3315F5-7B5F-4A73-AD85-F7FC78B48FEF}"/>
    <dgm:cxn modelId="{B7E83554-3CAB-4882-939B-BCCFE4FCD534}" type="presOf" srcId="{CFBBCB96-890B-460A-8C28-C8CA5E83FBD4}" destId="{382DDF2F-F3F1-43F4-B9D5-BDE691B0E92E}" srcOrd="0" destOrd="3" presId="urn:microsoft.com/office/officeart/2005/8/layout/default"/>
    <dgm:cxn modelId="{DFF564AD-7C6D-4265-B86F-FB5D73627A00}" type="presOf" srcId="{ECCC50DC-C50D-4A43-853B-4F2B3004E6ED}" destId="{92ADEB78-CE5B-4A77-89D4-DE02C6CA7B54}" srcOrd="0" destOrd="1" presId="urn:microsoft.com/office/officeart/2005/8/layout/default"/>
    <dgm:cxn modelId="{1272863E-52F6-4426-8836-72AD7C46BB13}" type="presOf" srcId="{91680D97-C791-463C-A69E-2C2D7394138A}" destId="{92ADEB78-CE5B-4A77-89D4-DE02C6CA7B54}" srcOrd="0" destOrd="4" presId="urn:microsoft.com/office/officeart/2005/8/layout/default"/>
    <dgm:cxn modelId="{2CA97ED0-0092-48D1-ACC9-8113388798C5}" type="presOf" srcId="{B422D7E2-A796-495F-B56F-E432534F7A6E}" destId="{382DDF2F-F3F1-43F4-B9D5-BDE691B0E92E}" srcOrd="0" destOrd="8" presId="urn:microsoft.com/office/officeart/2005/8/layout/default"/>
    <dgm:cxn modelId="{1D359027-DA40-42F9-9510-7F6F83F7F719}" srcId="{DF91537E-8F43-4925-BA0A-3E22598EAF21}" destId="{4163F8CB-5FB7-46BD-B18E-A2A4BB9B892B}" srcOrd="0" destOrd="0" parTransId="{98D5299B-5431-48BF-A9EA-6172894CB346}" sibTransId="{DEDA8B5A-6EC8-4F91-B1D9-74210F825C8D}"/>
    <dgm:cxn modelId="{43D27173-ADA1-4233-B59E-3119679B9773}" type="presOf" srcId="{D74D62C3-6ABA-4901-A965-3611B2C49232}" destId="{382DDF2F-F3F1-43F4-B9D5-BDE691B0E92E}" srcOrd="0" destOrd="1" presId="urn:microsoft.com/office/officeart/2005/8/layout/default"/>
    <dgm:cxn modelId="{630B3A6A-6074-42B6-BC1A-6F9B2384EA7E}" srcId="{BA8615C9-9B7A-45AF-B364-D0C49A13DAEC}" destId="{6AE6FABA-A6DC-45AC-A6EA-6EB0ACC4F452}" srcOrd="3" destOrd="0" parTransId="{83A2FC8D-87D8-4061-AE46-3426D38B49E9}" sibTransId="{B3E2F4DC-333F-4995-97D1-B7D18EDD3234}"/>
    <dgm:cxn modelId="{ED228508-1059-424D-9A95-31B637C15F08}" type="presOf" srcId="{2246BEF0-D94A-4075-B5E1-F31725099E7B}" destId="{382DDF2F-F3F1-43F4-B9D5-BDE691B0E92E}" srcOrd="0" destOrd="10" presId="urn:microsoft.com/office/officeart/2005/8/layout/default"/>
    <dgm:cxn modelId="{C7EB1F06-B4AA-427D-95F1-0E2C1482F8C9}" type="presOf" srcId="{08BF34E6-072F-4484-8E55-60A55DB3E47F}" destId="{382DDF2F-F3F1-43F4-B9D5-BDE691B0E92E}" srcOrd="0" destOrd="5" presId="urn:microsoft.com/office/officeart/2005/8/layout/default"/>
    <dgm:cxn modelId="{3758A3E9-2282-4124-8BE8-BD2B5C16C348}" srcId="{BA8615C9-9B7A-45AF-B364-D0C49A13DAEC}" destId="{B422D7E2-A796-495F-B56F-E432534F7A6E}" srcOrd="5" destOrd="0" parTransId="{1B1CD401-6ACC-4A6B-B9C6-8163158DA70D}" sibTransId="{4A57A01B-ABBC-48B6-BA37-42BCBCBA7E20}"/>
    <dgm:cxn modelId="{B4419DC5-0309-42CE-A3F4-AE2DEAC22785}" srcId="{53B36344-4569-4ACD-BA13-B1163718E9CD}" destId="{EB846454-B262-4E4E-BC21-96AF0848B8D5}" srcOrd="1" destOrd="0" parTransId="{FFC0F5FA-2052-4D23-B111-F21D1EEF692E}" sibTransId="{666BCEC3-B888-4D3A-810A-9FCEFF7EA083}"/>
    <dgm:cxn modelId="{DCD8775F-DE1E-4EC7-B65E-66B007577112}" srcId="{BA8615C9-9B7A-45AF-B364-D0C49A13DAEC}" destId="{2246BEF0-D94A-4075-B5E1-F31725099E7B}" srcOrd="7" destOrd="0" parTransId="{A768E8CD-9E08-4925-ACF6-A2A7C7CDEC22}" sibTransId="{1F6A047F-B713-4820-8B5A-ADFE84E12631}"/>
    <dgm:cxn modelId="{8B80CA9B-505A-4C10-8F8D-25B03339B301}" srcId="{BA8615C9-9B7A-45AF-B364-D0C49A13DAEC}" destId="{169F7C01-C8F5-4BCC-A18B-916C2AEC0442}" srcOrd="6" destOrd="0" parTransId="{0EF0E520-4A41-4A94-AE26-ECE57A81CD97}" sibTransId="{6D609CC3-5C5E-4735-BA92-A3EB63AB997D}"/>
    <dgm:cxn modelId="{FA72E5B3-647B-4C01-8317-3AA77FC3A61D}" type="presOf" srcId="{5B94BCC3-102E-43E7-B668-B454F23FD4C0}" destId="{92ADEB78-CE5B-4A77-89D4-DE02C6CA7B54}" srcOrd="0" destOrd="5" presId="urn:microsoft.com/office/officeart/2005/8/layout/default"/>
    <dgm:cxn modelId="{8B529FDD-6AE6-416A-8E11-BCD6C0E8011E}" type="presOf" srcId="{DF91537E-8F43-4925-BA0A-3E22598EAF21}" destId="{DC102628-5E78-4BC3-9E94-E0194CD7ABEA}" srcOrd="0" destOrd="0" presId="urn:microsoft.com/office/officeart/2005/8/layout/default"/>
    <dgm:cxn modelId="{5D99D70A-C32A-4BAC-BC00-88D053A0342E}" srcId="{BA8615C9-9B7A-45AF-B364-D0C49A13DAEC}" destId="{2B098D23-4E98-4BE7-9C90-CE1E810AE5CD}" srcOrd="4" destOrd="0" parTransId="{42DD4C5D-F222-4489-BD3C-F310C934CA43}" sibTransId="{1B94F013-40C5-454E-BECA-C2FA32F5C152}"/>
    <dgm:cxn modelId="{33FBD5A8-CC34-41C7-9FB6-039BF0D5A60A}" srcId="{BA8615C9-9B7A-45AF-B364-D0C49A13DAEC}" destId="{08BF34E6-072F-4484-8E55-60A55DB3E47F}" srcOrd="2" destOrd="0" parTransId="{031CC9DA-8A93-4616-8C0C-0D0821E7FE59}" sibTransId="{68C11694-ACD1-459C-8617-B28F9A7D9905}"/>
    <dgm:cxn modelId="{99EF1E05-2558-48FD-BFD0-0A99F1511916}" srcId="{EB846454-B262-4E4E-BC21-96AF0848B8D5}" destId="{2255CE6F-0A45-4900-809F-D04B0ACF1B19}" srcOrd="4" destOrd="0" parTransId="{E79B4050-F423-484D-A0F8-0405E703485E}" sibTransId="{1DCA9C43-1337-46E7-A614-E4777E3F576E}"/>
    <dgm:cxn modelId="{44C46A1B-AF70-4EAE-8FA7-0F1E69972B2B}" srcId="{53B36344-4569-4ACD-BA13-B1163718E9CD}" destId="{ECCC50DC-C50D-4A43-853B-4F2B3004E6ED}" srcOrd="0" destOrd="0" parTransId="{0013D540-13DC-49F2-B05C-B6715E14F733}" sibTransId="{0F3E6092-71EC-4ECA-A7DF-BC9340C96953}"/>
    <dgm:cxn modelId="{6F5F14A6-96BA-4B45-BDD3-E21D2287D9FC}" type="presParOf" srcId="{DC102628-5E78-4BC3-9E94-E0194CD7ABEA}" destId="{382DDF2F-F3F1-43F4-B9D5-BDE691B0E92E}" srcOrd="0" destOrd="0" presId="urn:microsoft.com/office/officeart/2005/8/layout/default"/>
    <dgm:cxn modelId="{5D9E46FC-380E-4665-817E-3E421948AED6}" type="presParOf" srcId="{DC102628-5E78-4BC3-9E94-E0194CD7ABEA}" destId="{04B1E8DA-954A-488A-8E0C-508120027468}" srcOrd="1" destOrd="0" presId="urn:microsoft.com/office/officeart/2005/8/layout/default"/>
    <dgm:cxn modelId="{3F2669DB-A5B2-465A-9A06-644E86D16225}" type="presParOf" srcId="{DC102628-5E78-4BC3-9E94-E0194CD7ABEA}" destId="{92ADEB78-CE5B-4A77-89D4-DE02C6CA7B54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45A80D-3C1A-442C-A468-5C92FDDD3D38}" type="doc">
      <dgm:prSet loTypeId="urn:microsoft.com/office/officeart/2008/layout/SquareAccentList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A04657A1-93E8-46BC-B6DA-C1B398A7DCB1}">
      <dgm:prSet phldrT="[Text]" custT="1"/>
      <dgm:spPr/>
      <dgm:t>
        <a:bodyPr/>
        <a:lstStyle/>
        <a:p>
          <a:r>
            <a:rPr lang="en-US" sz="4000" dirty="0" smtClean="0">
              <a:latin typeface="+mj-lt"/>
            </a:rPr>
            <a:t>Capital</a:t>
          </a:r>
          <a:endParaRPr lang="en-US" sz="4000" dirty="0">
            <a:latin typeface="+mj-lt"/>
          </a:endParaRPr>
        </a:p>
      </dgm:t>
    </dgm:pt>
    <dgm:pt modelId="{A98BD10A-CDF3-49C6-84F6-F0CB06A31101}" type="parTrans" cxnId="{C34ABB76-AD55-462A-82AE-22D6904C42E7}">
      <dgm:prSet/>
      <dgm:spPr/>
      <dgm:t>
        <a:bodyPr/>
        <a:lstStyle/>
        <a:p>
          <a:endParaRPr lang="en-US"/>
        </a:p>
      </dgm:t>
    </dgm:pt>
    <dgm:pt modelId="{B85827FC-F886-46E8-9207-F79A07D4FC54}" type="sibTrans" cxnId="{C34ABB76-AD55-462A-82AE-22D6904C42E7}">
      <dgm:prSet/>
      <dgm:spPr/>
      <dgm:t>
        <a:bodyPr/>
        <a:lstStyle/>
        <a:p>
          <a:endParaRPr lang="en-US"/>
        </a:p>
      </dgm:t>
    </dgm:pt>
    <dgm:pt modelId="{63E00021-E9B6-4EE6-9856-4E795AD0E7F3}">
      <dgm:prSet phldrT="[Text]"/>
      <dgm:spPr/>
      <dgm:t>
        <a:bodyPr/>
        <a:lstStyle/>
        <a:p>
          <a:r>
            <a:rPr lang="en-US" dirty="0" smtClean="0"/>
            <a:t>Asset Cost: Equipment that costs $20k or more</a:t>
          </a:r>
          <a:endParaRPr lang="en-US" dirty="0"/>
        </a:p>
      </dgm:t>
    </dgm:pt>
    <dgm:pt modelId="{E37205CC-C13C-40C4-8391-15DE92716CA9}" type="parTrans" cxnId="{38BE64F9-BABB-4F6D-BCE4-C1D7939FAC7A}">
      <dgm:prSet/>
      <dgm:spPr/>
      <dgm:t>
        <a:bodyPr/>
        <a:lstStyle/>
        <a:p>
          <a:endParaRPr lang="en-US"/>
        </a:p>
      </dgm:t>
    </dgm:pt>
    <dgm:pt modelId="{34868D2F-E26B-4FF9-8A4D-ABB6EB5D9D98}" type="sibTrans" cxnId="{38BE64F9-BABB-4F6D-BCE4-C1D7939FAC7A}">
      <dgm:prSet/>
      <dgm:spPr/>
      <dgm:t>
        <a:bodyPr/>
        <a:lstStyle/>
        <a:p>
          <a:endParaRPr lang="en-US"/>
        </a:p>
      </dgm:t>
    </dgm:pt>
    <dgm:pt modelId="{4E058FDD-8C70-49DF-93D3-AFAECA71E4A7}">
      <dgm:prSet phldrT="[Text]"/>
      <dgm:spPr/>
      <dgm:t>
        <a:bodyPr/>
        <a:lstStyle/>
        <a:p>
          <a:r>
            <a:rPr lang="en-US" dirty="0" smtClean="0"/>
            <a:t>Asset Life: The Asset has a useful life of 10 or more years </a:t>
          </a:r>
          <a:endParaRPr lang="en-US" dirty="0"/>
        </a:p>
      </dgm:t>
    </dgm:pt>
    <dgm:pt modelId="{83E5E05A-7DC6-4BBB-BCB4-4BDD99ADFFD5}" type="parTrans" cxnId="{770B1838-B836-47B2-AA85-926EECC2CE6B}">
      <dgm:prSet/>
      <dgm:spPr/>
      <dgm:t>
        <a:bodyPr/>
        <a:lstStyle/>
        <a:p>
          <a:endParaRPr lang="en-US"/>
        </a:p>
      </dgm:t>
    </dgm:pt>
    <dgm:pt modelId="{9EC81820-D143-428B-8092-FCA634261776}" type="sibTrans" cxnId="{770B1838-B836-47B2-AA85-926EECC2CE6B}">
      <dgm:prSet/>
      <dgm:spPr/>
      <dgm:t>
        <a:bodyPr/>
        <a:lstStyle/>
        <a:p>
          <a:endParaRPr lang="en-US"/>
        </a:p>
      </dgm:t>
    </dgm:pt>
    <dgm:pt modelId="{04E5D70A-B91A-4B0B-8E14-CB0C203A81FD}">
      <dgm:prSet phldrT="[Text]"/>
      <dgm:spPr/>
      <dgm:t>
        <a:bodyPr/>
        <a:lstStyle/>
        <a:p>
          <a:r>
            <a:rPr lang="en-US" dirty="0" smtClean="0"/>
            <a:t>Funding: MPD’s capital budget is primarily funded through GO Borrowing (paid back with future year Debt Service payments)</a:t>
          </a:r>
          <a:endParaRPr lang="en-US" dirty="0"/>
        </a:p>
      </dgm:t>
    </dgm:pt>
    <dgm:pt modelId="{82EE0B29-C0D7-4737-A668-2B6D5FC9DB07}" type="parTrans" cxnId="{396E192D-DD05-4CCE-A976-38BF128B1B92}">
      <dgm:prSet/>
      <dgm:spPr/>
      <dgm:t>
        <a:bodyPr/>
        <a:lstStyle/>
        <a:p>
          <a:endParaRPr lang="en-US"/>
        </a:p>
      </dgm:t>
    </dgm:pt>
    <dgm:pt modelId="{298D1EDD-B679-4576-A87E-C6EC23D8F47E}" type="sibTrans" cxnId="{396E192D-DD05-4CCE-A976-38BF128B1B92}">
      <dgm:prSet/>
      <dgm:spPr/>
      <dgm:t>
        <a:bodyPr/>
        <a:lstStyle/>
        <a:p>
          <a:endParaRPr lang="en-US"/>
        </a:p>
      </dgm:t>
    </dgm:pt>
    <dgm:pt modelId="{AFE97A07-0F38-48A5-8B4B-87741F06D258}">
      <dgm:prSet phldrT="[Text]" custT="1"/>
      <dgm:spPr/>
      <dgm:t>
        <a:bodyPr/>
        <a:lstStyle/>
        <a:p>
          <a:r>
            <a:rPr lang="en-US" sz="4000" dirty="0" smtClean="0">
              <a:latin typeface="+mj-lt"/>
            </a:rPr>
            <a:t>Operating</a:t>
          </a:r>
          <a:endParaRPr lang="en-US" sz="4000" dirty="0">
            <a:latin typeface="+mj-lt"/>
          </a:endParaRPr>
        </a:p>
      </dgm:t>
    </dgm:pt>
    <dgm:pt modelId="{66420DB0-0933-4771-8758-0C2FF5515CA4}" type="parTrans" cxnId="{04F7FFCD-7C37-4195-A636-EC80FB1773B6}">
      <dgm:prSet/>
      <dgm:spPr/>
      <dgm:t>
        <a:bodyPr/>
        <a:lstStyle/>
        <a:p>
          <a:endParaRPr lang="en-US"/>
        </a:p>
      </dgm:t>
    </dgm:pt>
    <dgm:pt modelId="{3E512BB8-9100-463B-B42A-5DDDA9047D60}" type="sibTrans" cxnId="{04F7FFCD-7C37-4195-A636-EC80FB1773B6}">
      <dgm:prSet/>
      <dgm:spPr/>
      <dgm:t>
        <a:bodyPr/>
        <a:lstStyle/>
        <a:p>
          <a:endParaRPr lang="en-US"/>
        </a:p>
      </dgm:t>
    </dgm:pt>
    <dgm:pt modelId="{4944FFCA-477F-44EB-9B08-FF729631950C}">
      <dgm:prSet phldrT="[Text]"/>
      <dgm:spPr/>
      <dgm:t>
        <a:bodyPr/>
        <a:lstStyle/>
        <a:p>
          <a:r>
            <a:rPr lang="en-US" dirty="0" smtClean="0"/>
            <a:t>Ongoing maintenance or subscription costs for equipment</a:t>
          </a:r>
          <a:endParaRPr lang="en-US" dirty="0"/>
        </a:p>
      </dgm:t>
    </dgm:pt>
    <dgm:pt modelId="{E9926B11-F306-4FB5-BE23-EC26BDD42CC3}" type="parTrans" cxnId="{33453DA4-BB8F-46BB-A3AF-4F8481077245}">
      <dgm:prSet/>
      <dgm:spPr/>
      <dgm:t>
        <a:bodyPr/>
        <a:lstStyle/>
        <a:p>
          <a:endParaRPr lang="en-US"/>
        </a:p>
      </dgm:t>
    </dgm:pt>
    <dgm:pt modelId="{5CE426A9-1373-4430-8614-C548E2D34A4B}" type="sibTrans" cxnId="{33453DA4-BB8F-46BB-A3AF-4F8481077245}">
      <dgm:prSet/>
      <dgm:spPr/>
      <dgm:t>
        <a:bodyPr/>
        <a:lstStyle/>
        <a:p>
          <a:endParaRPr lang="en-US"/>
        </a:p>
      </dgm:t>
    </dgm:pt>
    <dgm:pt modelId="{D650D417-B766-4854-A81A-55AA4DC4E5EC}">
      <dgm:prSet phldrT="[Text]"/>
      <dgm:spPr/>
      <dgm:t>
        <a:bodyPr/>
        <a:lstStyle/>
        <a:p>
          <a:r>
            <a:rPr lang="en-US" dirty="0" smtClean="0"/>
            <a:t>Costs: Equipment that costs less than $20k</a:t>
          </a:r>
          <a:endParaRPr lang="en-US" dirty="0"/>
        </a:p>
      </dgm:t>
    </dgm:pt>
    <dgm:pt modelId="{92BC9AB3-B9A1-4AF9-97A4-11F503FF8A7E}" type="parTrans" cxnId="{25B8EBCB-164F-47F6-9E0B-BCDD623E42ED}">
      <dgm:prSet/>
      <dgm:spPr/>
      <dgm:t>
        <a:bodyPr/>
        <a:lstStyle/>
        <a:p>
          <a:endParaRPr lang="en-US"/>
        </a:p>
      </dgm:t>
    </dgm:pt>
    <dgm:pt modelId="{C7682BBD-074A-4985-9F34-6D33BD08170A}" type="sibTrans" cxnId="{25B8EBCB-164F-47F6-9E0B-BCDD623E42ED}">
      <dgm:prSet/>
      <dgm:spPr/>
      <dgm:t>
        <a:bodyPr/>
        <a:lstStyle/>
        <a:p>
          <a:endParaRPr lang="en-US"/>
        </a:p>
      </dgm:t>
    </dgm:pt>
    <dgm:pt modelId="{8511ED66-9E16-4DFB-8059-CFA935CBC001}">
      <dgm:prSet phldrT="[Text]"/>
      <dgm:spPr/>
      <dgm:t>
        <a:bodyPr/>
        <a:lstStyle/>
        <a:p>
          <a:r>
            <a:rPr lang="en-US" dirty="0" smtClean="0"/>
            <a:t>Funding: Primarily funded through the General Fund</a:t>
          </a:r>
          <a:endParaRPr lang="en-US" dirty="0"/>
        </a:p>
      </dgm:t>
    </dgm:pt>
    <dgm:pt modelId="{419A6095-3201-4BB7-898C-EB88A421E1DC}" type="parTrans" cxnId="{2A0C499A-3290-4264-BF67-18173BCE0714}">
      <dgm:prSet/>
      <dgm:spPr/>
      <dgm:t>
        <a:bodyPr/>
        <a:lstStyle/>
        <a:p>
          <a:endParaRPr lang="en-US"/>
        </a:p>
      </dgm:t>
    </dgm:pt>
    <dgm:pt modelId="{90C72D2C-763F-4CB2-998A-18F909EDCC77}" type="sibTrans" cxnId="{2A0C499A-3290-4264-BF67-18173BCE0714}">
      <dgm:prSet/>
      <dgm:spPr/>
      <dgm:t>
        <a:bodyPr/>
        <a:lstStyle/>
        <a:p>
          <a:endParaRPr lang="en-US"/>
        </a:p>
      </dgm:t>
    </dgm:pt>
    <dgm:pt modelId="{50C6B217-CD3F-4F2B-BB0E-FC478E0C67BA}" type="pres">
      <dgm:prSet presAssocID="{7F45A80D-3C1A-442C-A468-5C92FDDD3D38}" presName="layout" presStyleCnt="0">
        <dgm:presLayoutVars>
          <dgm:chMax/>
          <dgm:chPref/>
          <dgm:dir/>
          <dgm:resizeHandles/>
        </dgm:presLayoutVars>
      </dgm:prSet>
      <dgm:spPr/>
    </dgm:pt>
    <dgm:pt modelId="{A112B0CC-D3BD-4B8F-B0F4-FDA1E740F9D9}" type="pres">
      <dgm:prSet presAssocID="{A04657A1-93E8-46BC-B6DA-C1B398A7DCB1}" presName="root" presStyleCnt="0">
        <dgm:presLayoutVars>
          <dgm:chMax/>
          <dgm:chPref/>
        </dgm:presLayoutVars>
      </dgm:prSet>
      <dgm:spPr/>
    </dgm:pt>
    <dgm:pt modelId="{153DA81F-DD2A-41BB-B4CA-36C74777C31A}" type="pres">
      <dgm:prSet presAssocID="{A04657A1-93E8-46BC-B6DA-C1B398A7DCB1}" presName="rootComposite" presStyleCnt="0">
        <dgm:presLayoutVars/>
      </dgm:prSet>
      <dgm:spPr/>
    </dgm:pt>
    <dgm:pt modelId="{5FDF6EAD-D6DB-4776-B946-8EFA64DC18F4}" type="pres">
      <dgm:prSet presAssocID="{A04657A1-93E8-46BC-B6DA-C1B398A7DCB1}" presName="ParentAccent" presStyleLbl="alignNode1" presStyleIdx="0" presStyleCnt="2"/>
      <dgm:spPr/>
    </dgm:pt>
    <dgm:pt modelId="{A183E35D-D0F9-41E2-89D3-194BE65B5D63}" type="pres">
      <dgm:prSet presAssocID="{A04657A1-93E8-46BC-B6DA-C1B398A7DCB1}" presName="ParentSmallAccent" presStyleLbl="fgAcc1" presStyleIdx="0" presStyleCnt="2"/>
      <dgm:spPr/>
    </dgm:pt>
    <dgm:pt modelId="{E34EED09-F105-4607-8F11-474053501F1D}" type="pres">
      <dgm:prSet presAssocID="{A04657A1-93E8-46BC-B6DA-C1B398A7DCB1}" presName="Parent" presStyleLbl="revTx" presStyleIdx="0" presStyleCnt="8">
        <dgm:presLayoutVars>
          <dgm:chMax/>
          <dgm:chPref val="4"/>
          <dgm:bulletEnabled val="1"/>
        </dgm:presLayoutVars>
      </dgm:prSet>
      <dgm:spPr/>
    </dgm:pt>
    <dgm:pt modelId="{F7E9FFB6-657E-4256-A794-E9194C2836BD}" type="pres">
      <dgm:prSet presAssocID="{A04657A1-93E8-46BC-B6DA-C1B398A7DCB1}" presName="childShape" presStyleCnt="0">
        <dgm:presLayoutVars>
          <dgm:chMax val="0"/>
          <dgm:chPref val="0"/>
        </dgm:presLayoutVars>
      </dgm:prSet>
      <dgm:spPr/>
    </dgm:pt>
    <dgm:pt modelId="{58C64E9E-9E79-4919-9913-C41A1D109895}" type="pres">
      <dgm:prSet presAssocID="{63E00021-E9B6-4EE6-9856-4E795AD0E7F3}" presName="childComposite" presStyleCnt="0">
        <dgm:presLayoutVars>
          <dgm:chMax val="0"/>
          <dgm:chPref val="0"/>
        </dgm:presLayoutVars>
      </dgm:prSet>
      <dgm:spPr/>
    </dgm:pt>
    <dgm:pt modelId="{7F3D9F54-4941-4643-B209-8F55BAE14CB7}" type="pres">
      <dgm:prSet presAssocID="{63E00021-E9B6-4EE6-9856-4E795AD0E7F3}" presName="ChildAccent" presStyleLbl="solidFgAcc1" presStyleIdx="0" presStyleCnt="6"/>
      <dgm:spPr/>
    </dgm:pt>
    <dgm:pt modelId="{BDDFB0B9-7891-471B-93A9-D084A397BBA2}" type="pres">
      <dgm:prSet presAssocID="{63E00021-E9B6-4EE6-9856-4E795AD0E7F3}" presName="Child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B2E9C2-19CF-4D12-96CE-AFDD7128A1D4}" type="pres">
      <dgm:prSet presAssocID="{4E058FDD-8C70-49DF-93D3-AFAECA71E4A7}" presName="childComposite" presStyleCnt="0">
        <dgm:presLayoutVars>
          <dgm:chMax val="0"/>
          <dgm:chPref val="0"/>
        </dgm:presLayoutVars>
      </dgm:prSet>
      <dgm:spPr/>
    </dgm:pt>
    <dgm:pt modelId="{6CB8990E-1BA3-4109-B379-3EEED256105A}" type="pres">
      <dgm:prSet presAssocID="{4E058FDD-8C70-49DF-93D3-AFAECA71E4A7}" presName="ChildAccent" presStyleLbl="solidFgAcc1" presStyleIdx="1" presStyleCnt="6"/>
      <dgm:spPr/>
    </dgm:pt>
    <dgm:pt modelId="{184B6CC3-39C5-4E35-88EA-021F6309BDB1}" type="pres">
      <dgm:prSet presAssocID="{4E058FDD-8C70-49DF-93D3-AFAECA71E4A7}" presName="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88B934-B04C-4CE0-9172-CB758A2E2912}" type="pres">
      <dgm:prSet presAssocID="{04E5D70A-B91A-4B0B-8E14-CB0C203A81FD}" presName="childComposite" presStyleCnt="0">
        <dgm:presLayoutVars>
          <dgm:chMax val="0"/>
          <dgm:chPref val="0"/>
        </dgm:presLayoutVars>
      </dgm:prSet>
      <dgm:spPr/>
    </dgm:pt>
    <dgm:pt modelId="{EAAB4E26-A74C-491C-9BDE-8EB0ADFD944C}" type="pres">
      <dgm:prSet presAssocID="{04E5D70A-B91A-4B0B-8E14-CB0C203A81FD}" presName="ChildAccent" presStyleLbl="solidFgAcc1" presStyleIdx="2" presStyleCnt="6"/>
      <dgm:spPr/>
    </dgm:pt>
    <dgm:pt modelId="{B1D09F17-91EA-4205-8F3A-0834B5FCDBDF}" type="pres">
      <dgm:prSet presAssocID="{04E5D70A-B91A-4B0B-8E14-CB0C203A81FD}" presName="Child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4FD40F-6724-4281-8147-C8CDF4F2012F}" type="pres">
      <dgm:prSet presAssocID="{AFE97A07-0F38-48A5-8B4B-87741F06D258}" presName="root" presStyleCnt="0">
        <dgm:presLayoutVars>
          <dgm:chMax/>
          <dgm:chPref/>
        </dgm:presLayoutVars>
      </dgm:prSet>
      <dgm:spPr/>
    </dgm:pt>
    <dgm:pt modelId="{324936A8-E63C-4314-9A89-74B83B791313}" type="pres">
      <dgm:prSet presAssocID="{AFE97A07-0F38-48A5-8B4B-87741F06D258}" presName="rootComposite" presStyleCnt="0">
        <dgm:presLayoutVars/>
      </dgm:prSet>
      <dgm:spPr/>
    </dgm:pt>
    <dgm:pt modelId="{5AA06FFC-ACF1-4DDC-8697-1E30933D6391}" type="pres">
      <dgm:prSet presAssocID="{AFE97A07-0F38-48A5-8B4B-87741F06D258}" presName="ParentAccent" presStyleLbl="alignNode1" presStyleIdx="1" presStyleCnt="2"/>
      <dgm:spPr/>
    </dgm:pt>
    <dgm:pt modelId="{024A2D60-8242-446C-A838-A600D817C93E}" type="pres">
      <dgm:prSet presAssocID="{AFE97A07-0F38-48A5-8B4B-87741F06D258}" presName="ParentSmallAccent" presStyleLbl="fgAcc1" presStyleIdx="1" presStyleCnt="2"/>
      <dgm:spPr/>
    </dgm:pt>
    <dgm:pt modelId="{CB23D7A9-43B5-4E6D-8507-4E3704E1DC7E}" type="pres">
      <dgm:prSet presAssocID="{AFE97A07-0F38-48A5-8B4B-87741F06D258}" presName="Parent" presStyleLbl="revTx" presStyleIdx="4" presStyleCnt="8">
        <dgm:presLayoutVars>
          <dgm:chMax/>
          <dgm:chPref val="4"/>
          <dgm:bulletEnabled val="1"/>
        </dgm:presLayoutVars>
      </dgm:prSet>
      <dgm:spPr/>
    </dgm:pt>
    <dgm:pt modelId="{869379BB-05DF-480E-8F3B-E08864598154}" type="pres">
      <dgm:prSet presAssocID="{AFE97A07-0F38-48A5-8B4B-87741F06D258}" presName="childShape" presStyleCnt="0">
        <dgm:presLayoutVars>
          <dgm:chMax val="0"/>
          <dgm:chPref val="0"/>
        </dgm:presLayoutVars>
      </dgm:prSet>
      <dgm:spPr/>
    </dgm:pt>
    <dgm:pt modelId="{A28AB3C6-1FC5-4CD9-8DBC-1A14E8561EC2}" type="pres">
      <dgm:prSet presAssocID="{4944FFCA-477F-44EB-9B08-FF729631950C}" presName="childComposite" presStyleCnt="0">
        <dgm:presLayoutVars>
          <dgm:chMax val="0"/>
          <dgm:chPref val="0"/>
        </dgm:presLayoutVars>
      </dgm:prSet>
      <dgm:spPr/>
    </dgm:pt>
    <dgm:pt modelId="{9602B9A4-255F-4BE9-A48D-C6EB74C20FE0}" type="pres">
      <dgm:prSet presAssocID="{4944FFCA-477F-44EB-9B08-FF729631950C}" presName="ChildAccent" presStyleLbl="solidFgAcc1" presStyleIdx="3" presStyleCnt="6"/>
      <dgm:spPr/>
    </dgm:pt>
    <dgm:pt modelId="{BC4E060D-06EC-4732-AA5A-AC09DCE2E08E}" type="pres">
      <dgm:prSet presAssocID="{4944FFCA-477F-44EB-9B08-FF729631950C}" presName="Child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510C48-F515-4E6F-B09A-AF56535667A1}" type="pres">
      <dgm:prSet presAssocID="{D650D417-B766-4854-A81A-55AA4DC4E5EC}" presName="childComposite" presStyleCnt="0">
        <dgm:presLayoutVars>
          <dgm:chMax val="0"/>
          <dgm:chPref val="0"/>
        </dgm:presLayoutVars>
      </dgm:prSet>
      <dgm:spPr/>
    </dgm:pt>
    <dgm:pt modelId="{E31270F8-BEDA-4614-8E9C-95EA7F097485}" type="pres">
      <dgm:prSet presAssocID="{D650D417-B766-4854-A81A-55AA4DC4E5EC}" presName="ChildAccent" presStyleLbl="solidFgAcc1" presStyleIdx="4" presStyleCnt="6"/>
      <dgm:spPr/>
    </dgm:pt>
    <dgm:pt modelId="{C268BDFB-F1B4-4DA9-B34C-422049D17357}" type="pres">
      <dgm:prSet presAssocID="{D650D417-B766-4854-A81A-55AA4DC4E5EC}" presName="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6C6CF9-46C0-4526-A912-7E50CDA4B417}" type="pres">
      <dgm:prSet presAssocID="{8511ED66-9E16-4DFB-8059-CFA935CBC001}" presName="childComposite" presStyleCnt="0">
        <dgm:presLayoutVars>
          <dgm:chMax val="0"/>
          <dgm:chPref val="0"/>
        </dgm:presLayoutVars>
      </dgm:prSet>
      <dgm:spPr/>
    </dgm:pt>
    <dgm:pt modelId="{32E7CD69-DB56-4F5D-9223-4A94EC50B28F}" type="pres">
      <dgm:prSet presAssocID="{8511ED66-9E16-4DFB-8059-CFA935CBC001}" presName="ChildAccent" presStyleLbl="solidFgAcc1" presStyleIdx="5" presStyleCnt="6"/>
      <dgm:spPr/>
    </dgm:pt>
    <dgm:pt modelId="{F9574BAD-1E40-4C23-8C52-C966A88A1F08}" type="pres">
      <dgm:prSet presAssocID="{8511ED66-9E16-4DFB-8059-CFA935CBC001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70B1838-B836-47B2-AA85-926EECC2CE6B}" srcId="{A04657A1-93E8-46BC-B6DA-C1B398A7DCB1}" destId="{4E058FDD-8C70-49DF-93D3-AFAECA71E4A7}" srcOrd="1" destOrd="0" parTransId="{83E5E05A-7DC6-4BBB-BCB4-4BDD99ADFFD5}" sibTransId="{9EC81820-D143-428B-8092-FCA634261776}"/>
    <dgm:cxn modelId="{3B04A95B-7A02-4F2F-932A-203E172BFFA8}" type="presOf" srcId="{7F45A80D-3C1A-442C-A468-5C92FDDD3D38}" destId="{50C6B217-CD3F-4F2B-BB0E-FC478E0C67BA}" srcOrd="0" destOrd="0" presId="urn:microsoft.com/office/officeart/2008/layout/SquareAccentList"/>
    <dgm:cxn modelId="{D914B8AF-20F0-4664-B3A0-A46B7AD57CBC}" type="presOf" srcId="{4E058FDD-8C70-49DF-93D3-AFAECA71E4A7}" destId="{184B6CC3-39C5-4E35-88EA-021F6309BDB1}" srcOrd="0" destOrd="0" presId="urn:microsoft.com/office/officeart/2008/layout/SquareAccentList"/>
    <dgm:cxn modelId="{04F7FFCD-7C37-4195-A636-EC80FB1773B6}" srcId="{7F45A80D-3C1A-442C-A468-5C92FDDD3D38}" destId="{AFE97A07-0F38-48A5-8B4B-87741F06D258}" srcOrd="1" destOrd="0" parTransId="{66420DB0-0933-4771-8758-0C2FF5515CA4}" sibTransId="{3E512BB8-9100-463B-B42A-5DDDA9047D60}"/>
    <dgm:cxn modelId="{25B8EBCB-164F-47F6-9E0B-BCDD623E42ED}" srcId="{AFE97A07-0F38-48A5-8B4B-87741F06D258}" destId="{D650D417-B766-4854-A81A-55AA4DC4E5EC}" srcOrd="1" destOrd="0" parTransId="{92BC9AB3-B9A1-4AF9-97A4-11F503FF8A7E}" sibTransId="{C7682BBD-074A-4985-9F34-6D33BD08170A}"/>
    <dgm:cxn modelId="{2A0C499A-3290-4264-BF67-18173BCE0714}" srcId="{AFE97A07-0F38-48A5-8B4B-87741F06D258}" destId="{8511ED66-9E16-4DFB-8059-CFA935CBC001}" srcOrd="2" destOrd="0" parTransId="{419A6095-3201-4BB7-898C-EB88A421E1DC}" sibTransId="{90C72D2C-763F-4CB2-998A-18F909EDCC77}"/>
    <dgm:cxn modelId="{A052E13B-92BF-4711-9907-848F3942CFC7}" type="presOf" srcId="{04E5D70A-B91A-4B0B-8E14-CB0C203A81FD}" destId="{B1D09F17-91EA-4205-8F3A-0834B5FCDBDF}" srcOrd="0" destOrd="0" presId="urn:microsoft.com/office/officeart/2008/layout/SquareAccentList"/>
    <dgm:cxn modelId="{C34ABB76-AD55-462A-82AE-22D6904C42E7}" srcId="{7F45A80D-3C1A-442C-A468-5C92FDDD3D38}" destId="{A04657A1-93E8-46BC-B6DA-C1B398A7DCB1}" srcOrd="0" destOrd="0" parTransId="{A98BD10A-CDF3-49C6-84F6-F0CB06A31101}" sibTransId="{B85827FC-F886-46E8-9207-F79A07D4FC54}"/>
    <dgm:cxn modelId="{3392E095-7E74-4B51-8C87-C5BD236CE096}" type="presOf" srcId="{4944FFCA-477F-44EB-9B08-FF729631950C}" destId="{BC4E060D-06EC-4732-AA5A-AC09DCE2E08E}" srcOrd="0" destOrd="0" presId="urn:microsoft.com/office/officeart/2008/layout/SquareAccentList"/>
    <dgm:cxn modelId="{D59CC4AA-12DA-4454-B762-7194AE286B94}" type="presOf" srcId="{D650D417-B766-4854-A81A-55AA4DC4E5EC}" destId="{C268BDFB-F1B4-4DA9-B34C-422049D17357}" srcOrd="0" destOrd="0" presId="urn:microsoft.com/office/officeart/2008/layout/SquareAccentList"/>
    <dgm:cxn modelId="{1062592C-FA10-4E68-AB24-EF9BFE052557}" type="presOf" srcId="{63E00021-E9B6-4EE6-9856-4E795AD0E7F3}" destId="{BDDFB0B9-7891-471B-93A9-D084A397BBA2}" srcOrd="0" destOrd="0" presId="urn:microsoft.com/office/officeart/2008/layout/SquareAccentList"/>
    <dgm:cxn modelId="{7E87C9F0-1417-403C-9DCA-EC8EC82C2680}" type="presOf" srcId="{8511ED66-9E16-4DFB-8059-CFA935CBC001}" destId="{F9574BAD-1E40-4C23-8C52-C966A88A1F08}" srcOrd="0" destOrd="0" presId="urn:microsoft.com/office/officeart/2008/layout/SquareAccentList"/>
    <dgm:cxn modelId="{6C9D34AC-FEFD-455D-8657-650FF9092F01}" type="presOf" srcId="{A04657A1-93E8-46BC-B6DA-C1B398A7DCB1}" destId="{E34EED09-F105-4607-8F11-474053501F1D}" srcOrd="0" destOrd="0" presId="urn:microsoft.com/office/officeart/2008/layout/SquareAccentList"/>
    <dgm:cxn modelId="{33453DA4-BB8F-46BB-A3AF-4F8481077245}" srcId="{AFE97A07-0F38-48A5-8B4B-87741F06D258}" destId="{4944FFCA-477F-44EB-9B08-FF729631950C}" srcOrd="0" destOrd="0" parTransId="{E9926B11-F306-4FB5-BE23-EC26BDD42CC3}" sibTransId="{5CE426A9-1373-4430-8614-C548E2D34A4B}"/>
    <dgm:cxn modelId="{38BE64F9-BABB-4F6D-BCE4-C1D7939FAC7A}" srcId="{A04657A1-93E8-46BC-B6DA-C1B398A7DCB1}" destId="{63E00021-E9B6-4EE6-9856-4E795AD0E7F3}" srcOrd="0" destOrd="0" parTransId="{E37205CC-C13C-40C4-8391-15DE92716CA9}" sibTransId="{34868D2F-E26B-4FF9-8A4D-ABB6EB5D9D98}"/>
    <dgm:cxn modelId="{964F2835-55F1-4338-991C-6246B6BF3914}" type="presOf" srcId="{AFE97A07-0F38-48A5-8B4B-87741F06D258}" destId="{CB23D7A9-43B5-4E6D-8507-4E3704E1DC7E}" srcOrd="0" destOrd="0" presId="urn:microsoft.com/office/officeart/2008/layout/SquareAccentList"/>
    <dgm:cxn modelId="{396E192D-DD05-4CCE-A976-38BF128B1B92}" srcId="{A04657A1-93E8-46BC-B6DA-C1B398A7DCB1}" destId="{04E5D70A-B91A-4B0B-8E14-CB0C203A81FD}" srcOrd="2" destOrd="0" parTransId="{82EE0B29-C0D7-4737-A668-2B6D5FC9DB07}" sibTransId="{298D1EDD-B679-4576-A87E-C6EC23D8F47E}"/>
    <dgm:cxn modelId="{91E84765-44A9-4605-B56A-D3A256E1B620}" type="presParOf" srcId="{50C6B217-CD3F-4F2B-BB0E-FC478E0C67BA}" destId="{A112B0CC-D3BD-4B8F-B0F4-FDA1E740F9D9}" srcOrd="0" destOrd="0" presId="urn:microsoft.com/office/officeart/2008/layout/SquareAccentList"/>
    <dgm:cxn modelId="{16D2C4BB-9207-47DC-825D-89D1087D98D7}" type="presParOf" srcId="{A112B0CC-D3BD-4B8F-B0F4-FDA1E740F9D9}" destId="{153DA81F-DD2A-41BB-B4CA-36C74777C31A}" srcOrd="0" destOrd="0" presId="urn:microsoft.com/office/officeart/2008/layout/SquareAccentList"/>
    <dgm:cxn modelId="{D4D1E0F1-A5BA-486E-A441-DA9E8AC44193}" type="presParOf" srcId="{153DA81F-DD2A-41BB-B4CA-36C74777C31A}" destId="{5FDF6EAD-D6DB-4776-B946-8EFA64DC18F4}" srcOrd="0" destOrd="0" presId="urn:microsoft.com/office/officeart/2008/layout/SquareAccentList"/>
    <dgm:cxn modelId="{E6224BE8-E2BD-4D5D-9FEA-43876F815116}" type="presParOf" srcId="{153DA81F-DD2A-41BB-B4CA-36C74777C31A}" destId="{A183E35D-D0F9-41E2-89D3-194BE65B5D63}" srcOrd="1" destOrd="0" presId="urn:microsoft.com/office/officeart/2008/layout/SquareAccentList"/>
    <dgm:cxn modelId="{0EC2FFD9-F9C2-4211-BF9E-80F23C4CC20A}" type="presParOf" srcId="{153DA81F-DD2A-41BB-B4CA-36C74777C31A}" destId="{E34EED09-F105-4607-8F11-474053501F1D}" srcOrd="2" destOrd="0" presId="urn:microsoft.com/office/officeart/2008/layout/SquareAccentList"/>
    <dgm:cxn modelId="{50DD46BB-D1A5-4B45-8B15-E479B002248A}" type="presParOf" srcId="{A112B0CC-D3BD-4B8F-B0F4-FDA1E740F9D9}" destId="{F7E9FFB6-657E-4256-A794-E9194C2836BD}" srcOrd="1" destOrd="0" presId="urn:microsoft.com/office/officeart/2008/layout/SquareAccentList"/>
    <dgm:cxn modelId="{BBEB44E5-FEED-4C0F-ACC6-B37F3B241442}" type="presParOf" srcId="{F7E9FFB6-657E-4256-A794-E9194C2836BD}" destId="{58C64E9E-9E79-4919-9913-C41A1D109895}" srcOrd="0" destOrd="0" presId="urn:microsoft.com/office/officeart/2008/layout/SquareAccentList"/>
    <dgm:cxn modelId="{4C3408D7-CD28-4E35-898C-F8C7AD7D5869}" type="presParOf" srcId="{58C64E9E-9E79-4919-9913-C41A1D109895}" destId="{7F3D9F54-4941-4643-B209-8F55BAE14CB7}" srcOrd="0" destOrd="0" presId="urn:microsoft.com/office/officeart/2008/layout/SquareAccentList"/>
    <dgm:cxn modelId="{03A8548B-4EBB-4066-8F2E-77F978AC830F}" type="presParOf" srcId="{58C64E9E-9E79-4919-9913-C41A1D109895}" destId="{BDDFB0B9-7891-471B-93A9-D084A397BBA2}" srcOrd="1" destOrd="0" presId="urn:microsoft.com/office/officeart/2008/layout/SquareAccentList"/>
    <dgm:cxn modelId="{D02DBD4D-8F6A-4EC8-B27E-40B86AB28E7E}" type="presParOf" srcId="{F7E9FFB6-657E-4256-A794-E9194C2836BD}" destId="{35B2E9C2-19CF-4D12-96CE-AFDD7128A1D4}" srcOrd="1" destOrd="0" presId="urn:microsoft.com/office/officeart/2008/layout/SquareAccentList"/>
    <dgm:cxn modelId="{7904BD99-7B46-4580-88E4-BC4D36E4CBC5}" type="presParOf" srcId="{35B2E9C2-19CF-4D12-96CE-AFDD7128A1D4}" destId="{6CB8990E-1BA3-4109-B379-3EEED256105A}" srcOrd="0" destOrd="0" presId="urn:microsoft.com/office/officeart/2008/layout/SquareAccentList"/>
    <dgm:cxn modelId="{8F4ACA84-7A20-4748-9C97-5827CB27C080}" type="presParOf" srcId="{35B2E9C2-19CF-4D12-96CE-AFDD7128A1D4}" destId="{184B6CC3-39C5-4E35-88EA-021F6309BDB1}" srcOrd="1" destOrd="0" presId="urn:microsoft.com/office/officeart/2008/layout/SquareAccentList"/>
    <dgm:cxn modelId="{F18A6266-6385-467C-9E96-21E333BE6F3E}" type="presParOf" srcId="{F7E9FFB6-657E-4256-A794-E9194C2836BD}" destId="{C288B934-B04C-4CE0-9172-CB758A2E2912}" srcOrd="2" destOrd="0" presId="urn:microsoft.com/office/officeart/2008/layout/SquareAccentList"/>
    <dgm:cxn modelId="{DE5D1208-DC44-45B1-B4CC-F24F6331CE45}" type="presParOf" srcId="{C288B934-B04C-4CE0-9172-CB758A2E2912}" destId="{EAAB4E26-A74C-491C-9BDE-8EB0ADFD944C}" srcOrd="0" destOrd="0" presId="urn:microsoft.com/office/officeart/2008/layout/SquareAccentList"/>
    <dgm:cxn modelId="{577F97D3-9AB6-47FE-99F0-770D3EE49D57}" type="presParOf" srcId="{C288B934-B04C-4CE0-9172-CB758A2E2912}" destId="{B1D09F17-91EA-4205-8F3A-0834B5FCDBDF}" srcOrd="1" destOrd="0" presId="urn:microsoft.com/office/officeart/2008/layout/SquareAccentList"/>
    <dgm:cxn modelId="{369F2072-47DA-4E6A-8143-33F1CA40C028}" type="presParOf" srcId="{50C6B217-CD3F-4F2B-BB0E-FC478E0C67BA}" destId="{C44FD40F-6724-4281-8147-C8CDF4F2012F}" srcOrd="1" destOrd="0" presId="urn:microsoft.com/office/officeart/2008/layout/SquareAccentList"/>
    <dgm:cxn modelId="{2B953341-8F68-47BB-9DAA-0B205B1C2AD6}" type="presParOf" srcId="{C44FD40F-6724-4281-8147-C8CDF4F2012F}" destId="{324936A8-E63C-4314-9A89-74B83B791313}" srcOrd="0" destOrd="0" presId="urn:microsoft.com/office/officeart/2008/layout/SquareAccentList"/>
    <dgm:cxn modelId="{33780375-AB6E-4094-BAD8-AAF02F8B1EBA}" type="presParOf" srcId="{324936A8-E63C-4314-9A89-74B83B791313}" destId="{5AA06FFC-ACF1-4DDC-8697-1E30933D6391}" srcOrd="0" destOrd="0" presId="urn:microsoft.com/office/officeart/2008/layout/SquareAccentList"/>
    <dgm:cxn modelId="{DA0EA9EB-B226-4A2D-A4CC-C8A3E21A0D54}" type="presParOf" srcId="{324936A8-E63C-4314-9A89-74B83B791313}" destId="{024A2D60-8242-446C-A838-A600D817C93E}" srcOrd="1" destOrd="0" presId="urn:microsoft.com/office/officeart/2008/layout/SquareAccentList"/>
    <dgm:cxn modelId="{ACB04404-0DE7-42AD-BB0F-9DB2B5FEAAD1}" type="presParOf" srcId="{324936A8-E63C-4314-9A89-74B83B791313}" destId="{CB23D7A9-43B5-4E6D-8507-4E3704E1DC7E}" srcOrd="2" destOrd="0" presId="urn:microsoft.com/office/officeart/2008/layout/SquareAccentList"/>
    <dgm:cxn modelId="{11B4DA0A-9CA3-495D-805A-AE7930F09EB0}" type="presParOf" srcId="{C44FD40F-6724-4281-8147-C8CDF4F2012F}" destId="{869379BB-05DF-480E-8F3B-E08864598154}" srcOrd="1" destOrd="0" presId="urn:microsoft.com/office/officeart/2008/layout/SquareAccentList"/>
    <dgm:cxn modelId="{8B02F36A-E742-410F-AEF5-1BCFEACE237E}" type="presParOf" srcId="{869379BB-05DF-480E-8F3B-E08864598154}" destId="{A28AB3C6-1FC5-4CD9-8DBC-1A14E8561EC2}" srcOrd="0" destOrd="0" presId="urn:microsoft.com/office/officeart/2008/layout/SquareAccentList"/>
    <dgm:cxn modelId="{2EC7F91F-8C87-4F62-A6CF-EF762E82DC30}" type="presParOf" srcId="{A28AB3C6-1FC5-4CD9-8DBC-1A14E8561EC2}" destId="{9602B9A4-255F-4BE9-A48D-C6EB74C20FE0}" srcOrd="0" destOrd="0" presId="urn:microsoft.com/office/officeart/2008/layout/SquareAccentList"/>
    <dgm:cxn modelId="{ADF26AFC-EB2D-4644-A5D2-59A274E26F25}" type="presParOf" srcId="{A28AB3C6-1FC5-4CD9-8DBC-1A14E8561EC2}" destId="{BC4E060D-06EC-4732-AA5A-AC09DCE2E08E}" srcOrd="1" destOrd="0" presId="urn:microsoft.com/office/officeart/2008/layout/SquareAccentList"/>
    <dgm:cxn modelId="{EE1C32FE-D1ED-4292-B57E-9368049BAD69}" type="presParOf" srcId="{869379BB-05DF-480E-8F3B-E08864598154}" destId="{BE510C48-F515-4E6F-B09A-AF56535667A1}" srcOrd="1" destOrd="0" presId="urn:microsoft.com/office/officeart/2008/layout/SquareAccentList"/>
    <dgm:cxn modelId="{0E799277-0360-4E68-8A03-F381BDBA274B}" type="presParOf" srcId="{BE510C48-F515-4E6F-B09A-AF56535667A1}" destId="{E31270F8-BEDA-4614-8E9C-95EA7F097485}" srcOrd="0" destOrd="0" presId="urn:microsoft.com/office/officeart/2008/layout/SquareAccentList"/>
    <dgm:cxn modelId="{0E7F9C6B-D078-4358-A936-5E577838A0DB}" type="presParOf" srcId="{BE510C48-F515-4E6F-B09A-AF56535667A1}" destId="{C268BDFB-F1B4-4DA9-B34C-422049D17357}" srcOrd="1" destOrd="0" presId="urn:microsoft.com/office/officeart/2008/layout/SquareAccentList"/>
    <dgm:cxn modelId="{8664BD10-C334-4DA9-81E5-CA34CCEC1F28}" type="presParOf" srcId="{869379BB-05DF-480E-8F3B-E08864598154}" destId="{BC6C6CF9-46C0-4526-A912-7E50CDA4B417}" srcOrd="2" destOrd="0" presId="urn:microsoft.com/office/officeart/2008/layout/SquareAccentList"/>
    <dgm:cxn modelId="{1A5089A1-6F03-4264-98EE-9EFDAB5DFAC9}" type="presParOf" srcId="{BC6C6CF9-46C0-4526-A912-7E50CDA4B417}" destId="{32E7CD69-DB56-4F5D-9223-4A94EC50B28F}" srcOrd="0" destOrd="0" presId="urn:microsoft.com/office/officeart/2008/layout/SquareAccentList"/>
    <dgm:cxn modelId="{6FFBFB16-63AA-4EB7-B0E0-DA17FA89F5D3}" type="presParOf" srcId="{BC6C6CF9-46C0-4526-A912-7E50CDA4B417}" destId="{F9574BAD-1E40-4C23-8C52-C966A88A1F08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25D238F-8716-427E-BBD9-FAAE97C092CC}" type="doc">
      <dgm:prSet loTypeId="urn:microsoft.com/office/officeart/2005/8/layout/cycle4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67053E07-FEA7-4E66-83A0-707DD813D7EA}">
      <dgm:prSet phldrT="[Text]"/>
      <dgm:spPr/>
      <dgm:t>
        <a:bodyPr/>
        <a:lstStyle/>
        <a:p>
          <a:r>
            <a:rPr lang="en-US" dirty="0" smtClean="0"/>
            <a:t>Cost to Continue</a:t>
          </a:r>
          <a:endParaRPr lang="en-US" dirty="0"/>
        </a:p>
      </dgm:t>
    </dgm:pt>
    <dgm:pt modelId="{E01017BD-C5F4-435F-A8AE-69A27102F4F9}" type="parTrans" cxnId="{918114C2-C9AC-41E2-AA61-6FAB9E72005D}">
      <dgm:prSet/>
      <dgm:spPr/>
      <dgm:t>
        <a:bodyPr/>
        <a:lstStyle/>
        <a:p>
          <a:endParaRPr lang="en-US"/>
        </a:p>
      </dgm:t>
    </dgm:pt>
    <dgm:pt modelId="{077A35DE-563F-4845-A442-295A3C09C601}" type="sibTrans" cxnId="{918114C2-C9AC-41E2-AA61-6FAB9E72005D}">
      <dgm:prSet/>
      <dgm:spPr/>
      <dgm:t>
        <a:bodyPr/>
        <a:lstStyle/>
        <a:p>
          <a:endParaRPr lang="en-US"/>
        </a:p>
      </dgm:t>
    </dgm:pt>
    <dgm:pt modelId="{EB6711B9-044E-4FD7-81F4-A4715D33B89E}">
      <dgm:prSet phldrT="[Text]" custT="1"/>
      <dgm:spPr/>
      <dgm:t>
        <a:bodyPr/>
        <a:lstStyle/>
        <a:p>
          <a:r>
            <a:rPr lang="en-US" sz="2800" dirty="0" smtClean="0"/>
            <a:t>Agency Requests</a:t>
          </a:r>
          <a:endParaRPr lang="en-US" sz="2800" dirty="0"/>
        </a:p>
      </dgm:t>
    </dgm:pt>
    <dgm:pt modelId="{E17723FF-330A-4E40-9D8B-EC401CEB0A45}" type="parTrans" cxnId="{D6FF9402-7DBE-49F3-A49A-0064CC63C8A6}">
      <dgm:prSet/>
      <dgm:spPr/>
      <dgm:t>
        <a:bodyPr/>
        <a:lstStyle/>
        <a:p>
          <a:endParaRPr lang="en-US"/>
        </a:p>
      </dgm:t>
    </dgm:pt>
    <dgm:pt modelId="{66B0656E-A310-446B-AFFD-05AD8C3235C4}" type="sibTrans" cxnId="{D6FF9402-7DBE-49F3-A49A-0064CC63C8A6}">
      <dgm:prSet/>
      <dgm:spPr/>
      <dgm:t>
        <a:bodyPr/>
        <a:lstStyle/>
        <a:p>
          <a:endParaRPr lang="en-US"/>
        </a:p>
      </dgm:t>
    </dgm:pt>
    <dgm:pt modelId="{7183C2A3-8DAC-44D7-B643-B389758F0A13}">
      <dgm:prSet phldrT="[Text]"/>
      <dgm:spPr/>
      <dgm:t>
        <a:bodyPr/>
        <a:lstStyle/>
        <a:p>
          <a:r>
            <a:rPr lang="en-US" dirty="0" smtClean="0"/>
            <a:t>Executive Budget</a:t>
          </a:r>
          <a:endParaRPr lang="en-US" dirty="0"/>
        </a:p>
      </dgm:t>
    </dgm:pt>
    <dgm:pt modelId="{D5DBCC37-1EBC-4F28-B424-5C2B16ACF877}" type="parTrans" cxnId="{39E52FEA-8958-465E-BECC-222F2F58320E}">
      <dgm:prSet/>
      <dgm:spPr/>
      <dgm:t>
        <a:bodyPr/>
        <a:lstStyle/>
        <a:p>
          <a:endParaRPr lang="en-US"/>
        </a:p>
      </dgm:t>
    </dgm:pt>
    <dgm:pt modelId="{D66AC859-36B0-4FC0-BD22-4ECBD01B1C43}" type="sibTrans" cxnId="{39E52FEA-8958-465E-BECC-222F2F58320E}">
      <dgm:prSet/>
      <dgm:spPr/>
      <dgm:t>
        <a:bodyPr/>
        <a:lstStyle/>
        <a:p>
          <a:endParaRPr lang="en-US"/>
        </a:p>
      </dgm:t>
    </dgm:pt>
    <dgm:pt modelId="{AE19786E-3515-40AF-9629-2F51F85E8347}">
      <dgm:prSet phldrT="[Text]"/>
      <dgm:spPr/>
      <dgm:t>
        <a:bodyPr/>
        <a:lstStyle/>
        <a:p>
          <a:r>
            <a:rPr lang="en-US" dirty="0" smtClean="0"/>
            <a:t>Council Review &amp; Approval</a:t>
          </a:r>
          <a:endParaRPr lang="en-US" dirty="0"/>
        </a:p>
      </dgm:t>
    </dgm:pt>
    <dgm:pt modelId="{0249B45D-F55C-4316-BF62-89D9E1CC81D1}" type="parTrans" cxnId="{0A9CC833-2386-4A1D-B725-20F05882C1CF}">
      <dgm:prSet/>
      <dgm:spPr/>
      <dgm:t>
        <a:bodyPr/>
        <a:lstStyle/>
        <a:p>
          <a:endParaRPr lang="en-US"/>
        </a:p>
      </dgm:t>
    </dgm:pt>
    <dgm:pt modelId="{207B7608-5D20-44AC-82EB-B8C36A028B97}" type="sibTrans" cxnId="{0A9CC833-2386-4A1D-B725-20F05882C1CF}">
      <dgm:prSet/>
      <dgm:spPr/>
      <dgm:t>
        <a:bodyPr/>
        <a:lstStyle/>
        <a:p>
          <a:endParaRPr lang="en-US"/>
        </a:p>
      </dgm:t>
    </dgm:pt>
    <dgm:pt modelId="{F71C0782-66DD-47B4-8CC3-360F7D8E8B3A}" type="pres">
      <dgm:prSet presAssocID="{625D238F-8716-427E-BBD9-FAAE97C092CC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C9EEA6C-4219-48F3-82A6-66B1F4606109}" type="pres">
      <dgm:prSet presAssocID="{625D238F-8716-427E-BBD9-FAAE97C092CC}" presName="children" presStyleCnt="0"/>
      <dgm:spPr/>
    </dgm:pt>
    <dgm:pt modelId="{FBE9DC65-3B2F-4AEF-A65E-475D0C3ABEDB}" type="pres">
      <dgm:prSet presAssocID="{625D238F-8716-427E-BBD9-FAAE97C092CC}" presName="childPlaceholder" presStyleCnt="0"/>
      <dgm:spPr/>
    </dgm:pt>
    <dgm:pt modelId="{A67E3AFB-2A5A-40EB-9064-2D8AE72B6390}" type="pres">
      <dgm:prSet presAssocID="{625D238F-8716-427E-BBD9-FAAE97C092CC}" presName="circle" presStyleCnt="0"/>
      <dgm:spPr/>
    </dgm:pt>
    <dgm:pt modelId="{FF860AEF-C1BF-46B2-9A65-7B8FF831E30F}" type="pres">
      <dgm:prSet presAssocID="{625D238F-8716-427E-BBD9-FAAE97C092CC}" presName="quadrant1" presStyleLbl="node1" presStyleIdx="0" presStyleCnt="4" custScaleX="71699" custScaleY="7869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415171-D48D-4AD4-99FD-776582F46B2E}" type="pres">
      <dgm:prSet presAssocID="{625D238F-8716-427E-BBD9-FAAE97C092CC}" presName="quadrant2" presStyleLbl="node1" presStyleIdx="1" presStyleCnt="4" custScaleX="123926" custScaleY="11504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C3F3AA-7011-4F9C-9891-C7930E70669E}" type="pres">
      <dgm:prSet presAssocID="{625D238F-8716-427E-BBD9-FAAE97C092CC}" presName="quadrant3" presStyleLbl="node1" presStyleIdx="2" presStyleCnt="4" custScaleX="71699" custScaleY="7869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74C732-E4BE-4A64-AA22-4E791A6BF598}" type="pres">
      <dgm:prSet presAssocID="{625D238F-8716-427E-BBD9-FAAE97C092CC}" presName="quadrant4" presStyleLbl="node1" presStyleIdx="3" presStyleCnt="4" custScaleX="71699" custScaleY="7869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332A36-E87B-46E1-B61D-8DF3CBDD7541}" type="pres">
      <dgm:prSet presAssocID="{625D238F-8716-427E-BBD9-FAAE97C092CC}" presName="quadrantPlaceholder" presStyleCnt="0"/>
      <dgm:spPr/>
    </dgm:pt>
    <dgm:pt modelId="{1E389780-3952-4BB5-B7CB-A9BADEEDFA36}" type="pres">
      <dgm:prSet presAssocID="{625D238F-8716-427E-BBD9-FAAE97C092CC}" presName="center1" presStyleLbl="fgShp" presStyleIdx="0" presStyleCnt="2"/>
      <dgm:spPr/>
    </dgm:pt>
    <dgm:pt modelId="{BFE3972F-F312-4014-B71F-5845157B19A7}" type="pres">
      <dgm:prSet presAssocID="{625D238F-8716-427E-BBD9-FAAE97C092CC}" presName="center2" presStyleLbl="fgShp" presStyleIdx="1" presStyleCnt="2"/>
      <dgm:spPr/>
    </dgm:pt>
  </dgm:ptLst>
  <dgm:cxnLst>
    <dgm:cxn modelId="{D6FF9402-7DBE-49F3-A49A-0064CC63C8A6}" srcId="{625D238F-8716-427E-BBD9-FAAE97C092CC}" destId="{EB6711B9-044E-4FD7-81F4-A4715D33B89E}" srcOrd="1" destOrd="0" parTransId="{E17723FF-330A-4E40-9D8B-EC401CEB0A45}" sibTransId="{66B0656E-A310-446B-AFFD-05AD8C3235C4}"/>
    <dgm:cxn modelId="{343857FD-6C99-4ECB-8E5D-643FE9BD0DFF}" type="presOf" srcId="{AE19786E-3515-40AF-9629-2F51F85E8347}" destId="{2D74C732-E4BE-4A64-AA22-4E791A6BF598}" srcOrd="0" destOrd="0" presId="urn:microsoft.com/office/officeart/2005/8/layout/cycle4"/>
    <dgm:cxn modelId="{D6E93BB9-FC4F-4158-AF4B-B1F4C720F968}" type="presOf" srcId="{625D238F-8716-427E-BBD9-FAAE97C092CC}" destId="{F71C0782-66DD-47B4-8CC3-360F7D8E8B3A}" srcOrd="0" destOrd="0" presId="urn:microsoft.com/office/officeart/2005/8/layout/cycle4"/>
    <dgm:cxn modelId="{0A9CC833-2386-4A1D-B725-20F05882C1CF}" srcId="{625D238F-8716-427E-BBD9-FAAE97C092CC}" destId="{AE19786E-3515-40AF-9629-2F51F85E8347}" srcOrd="3" destOrd="0" parTransId="{0249B45D-F55C-4316-BF62-89D9E1CC81D1}" sibTransId="{207B7608-5D20-44AC-82EB-B8C36A028B97}"/>
    <dgm:cxn modelId="{918114C2-C9AC-41E2-AA61-6FAB9E72005D}" srcId="{625D238F-8716-427E-BBD9-FAAE97C092CC}" destId="{67053E07-FEA7-4E66-83A0-707DD813D7EA}" srcOrd="0" destOrd="0" parTransId="{E01017BD-C5F4-435F-A8AE-69A27102F4F9}" sibTransId="{077A35DE-563F-4845-A442-295A3C09C601}"/>
    <dgm:cxn modelId="{34160137-0949-4F67-9E49-4CE754DCD44C}" type="presOf" srcId="{67053E07-FEA7-4E66-83A0-707DD813D7EA}" destId="{FF860AEF-C1BF-46B2-9A65-7B8FF831E30F}" srcOrd="0" destOrd="0" presId="urn:microsoft.com/office/officeart/2005/8/layout/cycle4"/>
    <dgm:cxn modelId="{C7D3828B-6C5D-4510-A1F1-CE8B040EEFBE}" type="presOf" srcId="{EB6711B9-044E-4FD7-81F4-A4715D33B89E}" destId="{9A415171-D48D-4AD4-99FD-776582F46B2E}" srcOrd="0" destOrd="0" presId="urn:microsoft.com/office/officeart/2005/8/layout/cycle4"/>
    <dgm:cxn modelId="{DC6AA51A-7C33-4486-9324-2D0B56BC4A9A}" type="presOf" srcId="{7183C2A3-8DAC-44D7-B643-B389758F0A13}" destId="{DCC3F3AA-7011-4F9C-9891-C7930E70669E}" srcOrd="0" destOrd="0" presId="urn:microsoft.com/office/officeart/2005/8/layout/cycle4"/>
    <dgm:cxn modelId="{39E52FEA-8958-465E-BECC-222F2F58320E}" srcId="{625D238F-8716-427E-BBD9-FAAE97C092CC}" destId="{7183C2A3-8DAC-44D7-B643-B389758F0A13}" srcOrd="2" destOrd="0" parTransId="{D5DBCC37-1EBC-4F28-B424-5C2B16ACF877}" sibTransId="{D66AC859-36B0-4FC0-BD22-4ECBD01B1C43}"/>
    <dgm:cxn modelId="{4E8C8FBB-3464-4F58-9887-D732264B1FC7}" type="presParOf" srcId="{F71C0782-66DD-47B4-8CC3-360F7D8E8B3A}" destId="{AC9EEA6C-4219-48F3-82A6-66B1F4606109}" srcOrd="0" destOrd="0" presId="urn:microsoft.com/office/officeart/2005/8/layout/cycle4"/>
    <dgm:cxn modelId="{97B37CD9-A4C0-4149-9F87-D79ADC836E04}" type="presParOf" srcId="{AC9EEA6C-4219-48F3-82A6-66B1F4606109}" destId="{FBE9DC65-3B2F-4AEF-A65E-475D0C3ABEDB}" srcOrd="0" destOrd="0" presId="urn:microsoft.com/office/officeart/2005/8/layout/cycle4"/>
    <dgm:cxn modelId="{26A6AFB7-7EA1-4764-8322-1E149D774CAF}" type="presParOf" srcId="{F71C0782-66DD-47B4-8CC3-360F7D8E8B3A}" destId="{A67E3AFB-2A5A-40EB-9064-2D8AE72B6390}" srcOrd="1" destOrd="0" presId="urn:microsoft.com/office/officeart/2005/8/layout/cycle4"/>
    <dgm:cxn modelId="{82B22795-B8D3-4586-9402-A9910DE29287}" type="presParOf" srcId="{A67E3AFB-2A5A-40EB-9064-2D8AE72B6390}" destId="{FF860AEF-C1BF-46B2-9A65-7B8FF831E30F}" srcOrd="0" destOrd="0" presId="urn:microsoft.com/office/officeart/2005/8/layout/cycle4"/>
    <dgm:cxn modelId="{49FC414D-26DE-4697-AD5F-EF7ACFCD0CF1}" type="presParOf" srcId="{A67E3AFB-2A5A-40EB-9064-2D8AE72B6390}" destId="{9A415171-D48D-4AD4-99FD-776582F46B2E}" srcOrd="1" destOrd="0" presId="urn:microsoft.com/office/officeart/2005/8/layout/cycle4"/>
    <dgm:cxn modelId="{D424B75B-2448-467C-8460-A0E17C4B0574}" type="presParOf" srcId="{A67E3AFB-2A5A-40EB-9064-2D8AE72B6390}" destId="{DCC3F3AA-7011-4F9C-9891-C7930E70669E}" srcOrd="2" destOrd="0" presId="urn:microsoft.com/office/officeart/2005/8/layout/cycle4"/>
    <dgm:cxn modelId="{B2D69409-FE05-4260-BE52-574890788D87}" type="presParOf" srcId="{A67E3AFB-2A5A-40EB-9064-2D8AE72B6390}" destId="{2D74C732-E4BE-4A64-AA22-4E791A6BF598}" srcOrd="3" destOrd="0" presId="urn:microsoft.com/office/officeart/2005/8/layout/cycle4"/>
    <dgm:cxn modelId="{40EBA417-5334-4B88-92DC-415E066D728A}" type="presParOf" srcId="{A67E3AFB-2A5A-40EB-9064-2D8AE72B6390}" destId="{D4332A36-E87B-46E1-B61D-8DF3CBDD7541}" srcOrd="4" destOrd="0" presId="urn:microsoft.com/office/officeart/2005/8/layout/cycle4"/>
    <dgm:cxn modelId="{B2B19017-BDD3-4126-9A8B-CE54BC1256D6}" type="presParOf" srcId="{F71C0782-66DD-47B4-8CC3-360F7D8E8B3A}" destId="{1E389780-3952-4BB5-B7CB-A9BADEEDFA36}" srcOrd="2" destOrd="0" presId="urn:microsoft.com/office/officeart/2005/8/layout/cycle4"/>
    <dgm:cxn modelId="{CC621E4C-FC8F-4A85-A180-37C0BC9F9F15}" type="presParOf" srcId="{F71C0782-66DD-47B4-8CC3-360F7D8E8B3A}" destId="{BFE3972F-F312-4014-B71F-5845157B19A7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2DDF2F-F3F1-43F4-B9D5-BDE691B0E92E}">
      <dsp:nvSpPr>
        <dsp:cNvPr id="0" name=""/>
        <dsp:cNvSpPr/>
      </dsp:nvSpPr>
      <dsp:spPr>
        <a:xfrm>
          <a:off x="1346" y="1341886"/>
          <a:ext cx="5251074" cy="315064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Civilian Positions</a:t>
          </a:r>
          <a:endParaRPr lang="en-US" sz="21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2020 Budget=116.7 FTEs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Key Activities performed by these Positions: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Training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Records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Technology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Public Records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Property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Professional Standards &amp; Internal Affairs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Finance &amp; Personnel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Facilities Management</a:t>
          </a:r>
          <a:endParaRPr lang="en-US" sz="1600" kern="1200" dirty="0"/>
        </a:p>
      </dsp:txBody>
      <dsp:txXfrm>
        <a:off x="1346" y="1341886"/>
        <a:ext cx="5251074" cy="3150644"/>
      </dsp:txXfrm>
    </dsp:sp>
    <dsp:sp modelId="{92ADEB78-CE5B-4A77-89D4-DE02C6CA7B54}">
      <dsp:nvSpPr>
        <dsp:cNvPr id="0" name=""/>
        <dsp:cNvSpPr/>
      </dsp:nvSpPr>
      <dsp:spPr>
        <a:xfrm>
          <a:off x="5777528" y="1341886"/>
          <a:ext cx="5251074" cy="3150644"/>
        </a:xfrm>
        <a:prstGeom prst="rect">
          <a:avLst/>
        </a:prstGeom>
        <a:solidFill>
          <a:schemeClr val="accent4">
            <a:hueOff val="-7229448"/>
            <a:satOff val="32859"/>
            <a:lumOff val="195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Sworn Positions</a:t>
          </a:r>
          <a:endParaRPr lang="en-US" sz="21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2020 Budget=482 FTEs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Key Activities performed by these Positions: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Police Patrol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Traffic Enforcement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Criminal Investigative Services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Special Operations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Staffing for Community Support Services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The 2020 Adopted Budget increased the number of Police Officers by 3</a:t>
          </a:r>
          <a:endParaRPr lang="en-US" sz="1600" kern="1200" dirty="0"/>
        </a:p>
      </dsp:txBody>
      <dsp:txXfrm>
        <a:off x="5777528" y="1341886"/>
        <a:ext cx="5251074" cy="31506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DF6EAD-D6DB-4776-B946-8EFA64DC18F4}">
      <dsp:nvSpPr>
        <dsp:cNvPr id="0" name=""/>
        <dsp:cNvSpPr/>
      </dsp:nvSpPr>
      <dsp:spPr>
        <a:xfrm>
          <a:off x="1905" y="1136733"/>
          <a:ext cx="5378604" cy="63277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183E35D-D0F9-41E2-89D3-194BE65B5D63}">
      <dsp:nvSpPr>
        <dsp:cNvPr id="0" name=""/>
        <dsp:cNvSpPr/>
      </dsp:nvSpPr>
      <dsp:spPr>
        <a:xfrm>
          <a:off x="1905" y="1374378"/>
          <a:ext cx="395131" cy="39513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4EED09-F105-4607-8F11-474053501F1D}">
      <dsp:nvSpPr>
        <dsp:cNvPr id="0" name=""/>
        <dsp:cNvSpPr/>
      </dsp:nvSpPr>
      <dsp:spPr>
        <a:xfrm>
          <a:off x="1905" y="0"/>
          <a:ext cx="5378604" cy="11367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>
              <a:latin typeface="+mj-lt"/>
            </a:rPr>
            <a:t>Capital</a:t>
          </a:r>
          <a:endParaRPr lang="en-US" sz="4000" kern="1200" dirty="0">
            <a:latin typeface="+mj-lt"/>
          </a:endParaRPr>
        </a:p>
      </dsp:txBody>
      <dsp:txXfrm>
        <a:off x="1905" y="0"/>
        <a:ext cx="5378604" cy="1136733"/>
      </dsp:txXfrm>
    </dsp:sp>
    <dsp:sp modelId="{7F3D9F54-4941-4643-B209-8F55BAE14CB7}">
      <dsp:nvSpPr>
        <dsp:cNvPr id="0" name=""/>
        <dsp:cNvSpPr/>
      </dsp:nvSpPr>
      <dsp:spPr>
        <a:xfrm>
          <a:off x="1905" y="2295419"/>
          <a:ext cx="395122" cy="39512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BDDFB0B9-7891-471B-93A9-D084A397BBA2}">
      <dsp:nvSpPr>
        <dsp:cNvPr id="0" name=""/>
        <dsp:cNvSpPr/>
      </dsp:nvSpPr>
      <dsp:spPr>
        <a:xfrm>
          <a:off x="378407" y="2032464"/>
          <a:ext cx="5002102" cy="921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Asset Cost: Equipment that costs $20k or more</a:t>
          </a:r>
          <a:endParaRPr lang="en-US" sz="1600" kern="1200" dirty="0"/>
        </a:p>
      </dsp:txBody>
      <dsp:txXfrm>
        <a:off x="378407" y="2032464"/>
        <a:ext cx="5002102" cy="921030"/>
      </dsp:txXfrm>
    </dsp:sp>
    <dsp:sp modelId="{6CB8990E-1BA3-4109-B379-3EEED256105A}">
      <dsp:nvSpPr>
        <dsp:cNvPr id="0" name=""/>
        <dsp:cNvSpPr/>
      </dsp:nvSpPr>
      <dsp:spPr>
        <a:xfrm>
          <a:off x="1905" y="3216449"/>
          <a:ext cx="395122" cy="39512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 w="12700" cap="rnd" cmpd="sng" algn="ctr">
          <a:solidFill>
            <a:schemeClr val="accent4">
              <a:hueOff val="-1445890"/>
              <a:satOff val="6572"/>
              <a:lumOff val="3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184B6CC3-39C5-4E35-88EA-021F6309BDB1}">
      <dsp:nvSpPr>
        <dsp:cNvPr id="0" name=""/>
        <dsp:cNvSpPr/>
      </dsp:nvSpPr>
      <dsp:spPr>
        <a:xfrm>
          <a:off x="378407" y="2953495"/>
          <a:ext cx="5002102" cy="921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Asset Life: The Asset has a useful life of 10 or more years </a:t>
          </a:r>
          <a:endParaRPr lang="en-US" sz="1600" kern="1200" dirty="0"/>
        </a:p>
      </dsp:txBody>
      <dsp:txXfrm>
        <a:off x="378407" y="2953495"/>
        <a:ext cx="5002102" cy="921030"/>
      </dsp:txXfrm>
    </dsp:sp>
    <dsp:sp modelId="{EAAB4E26-A74C-491C-9BDE-8EB0ADFD944C}">
      <dsp:nvSpPr>
        <dsp:cNvPr id="0" name=""/>
        <dsp:cNvSpPr/>
      </dsp:nvSpPr>
      <dsp:spPr>
        <a:xfrm>
          <a:off x="1905" y="4137479"/>
          <a:ext cx="395122" cy="39512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 w="12700" cap="rnd" cmpd="sng" algn="ctr">
          <a:solidFill>
            <a:schemeClr val="accent4">
              <a:hueOff val="-2891779"/>
              <a:satOff val="13144"/>
              <a:lumOff val="7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B1D09F17-91EA-4205-8F3A-0834B5FCDBDF}">
      <dsp:nvSpPr>
        <dsp:cNvPr id="0" name=""/>
        <dsp:cNvSpPr/>
      </dsp:nvSpPr>
      <dsp:spPr>
        <a:xfrm>
          <a:off x="378407" y="3874525"/>
          <a:ext cx="5002102" cy="921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Funding: MPD’s capital budget is primarily funded through GO Borrowing (paid back with future year Debt Service payments)</a:t>
          </a:r>
          <a:endParaRPr lang="en-US" sz="1600" kern="1200" dirty="0"/>
        </a:p>
      </dsp:txBody>
      <dsp:txXfrm>
        <a:off x="378407" y="3874525"/>
        <a:ext cx="5002102" cy="921030"/>
      </dsp:txXfrm>
    </dsp:sp>
    <dsp:sp modelId="{5AA06FFC-ACF1-4DDC-8697-1E30933D6391}">
      <dsp:nvSpPr>
        <dsp:cNvPr id="0" name=""/>
        <dsp:cNvSpPr/>
      </dsp:nvSpPr>
      <dsp:spPr>
        <a:xfrm>
          <a:off x="5649440" y="1136733"/>
          <a:ext cx="5378604" cy="632777"/>
        </a:xfrm>
        <a:prstGeom prst="rect">
          <a:avLst/>
        </a:prstGeom>
        <a:gradFill rotWithShape="0">
          <a:gsLst>
            <a:gs pos="0">
              <a:schemeClr val="accent4">
                <a:hueOff val="-7229448"/>
                <a:satOff val="32859"/>
                <a:lumOff val="195"/>
                <a:alphaOff val="0"/>
                <a:tint val="68000"/>
                <a:alpha val="90000"/>
                <a:lumMod val="100000"/>
              </a:schemeClr>
            </a:gs>
            <a:gs pos="100000">
              <a:schemeClr val="accent4">
                <a:hueOff val="-7229448"/>
                <a:satOff val="32859"/>
                <a:lumOff val="195"/>
                <a:alphaOff val="0"/>
                <a:tint val="90000"/>
                <a:lumMod val="95000"/>
              </a:schemeClr>
            </a:gs>
          </a:gsLst>
          <a:lin ang="5400000" scaled="1"/>
        </a:gradFill>
        <a:ln w="12700" cap="rnd" cmpd="sng" algn="ctr">
          <a:solidFill>
            <a:schemeClr val="accent4">
              <a:hueOff val="-7229448"/>
              <a:satOff val="32859"/>
              <a:lumOff val="19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24A2D60-8242-446C-A838-A600D817C93E}">
      <dsp:nvSpPr>
        <dsp:cNvPr id="0" name=""/>
        <dsp:cNvSpPr/>
      </dsp:nvSpPr>
      <dsp:spPr>
        <a:xfrm>
          <a:off x="5649440" y="1374378"/>
          <a:ext cx="395131" cy="39513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4">
              <a:hueOff val="-7229448"/>
              <a:satOff val="32859"/>
              <a:lumOff val="19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23D7A9-43B5-4E6D-8507-4E3704E1DC7E}">
      <dsp:nvSpPr>
        <dsp:cNvPr id="0" name=""/>
        <dsp:cNvSpPr/>
      </dsp:nvSpPr>
      <dsp:spPr>
        <a:xfrm>
          <a:off x="5649440" y="0"/>
          <a:ext cx="5378604" cy="11367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>
              <a:latin typeface="+mj-lt"/>
            </a:rPr>
            <a:t>Operating</a:t>
          </a:r>
          <a:endParaRPr lang="en-US" sz="4000" kern="1200" dirty="0">
            <a:latin typeface="+mj-lt"/>
          </a:endParaRPr>
        </a:p>
      </dsp:txBody>
      <dsp:txXfrm>
        <a:off x="5649440" y="0"/>
        <a:ext cx="5378604" cy="1136733"/>
      </dsp:txXfrm>
    </dsp:sp>
    <dsp:sp modelId="{9602B9A4-255F-4BE9-A48D-C6EB74C20FE0}">
      <dsp:nvSpPr>
        <dsp:cNvPr id="0" name=""/>
        <dsp:cNvSpPr/>
      </dsp:nvSpPr>
      <dsp:spPr>
        <a:xfrm>
          <a:off x="5649440" y="2295419"/>
          <a:ext cx="395122" cy="39512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 w="12700" cap="rnd" cmpd="sng" algn="ctr">
          <a:solidFill>
            <a:schemeClr val="accent4">
              <a:hueOff val="-4337669"/>
              <a:satOff val="19715"/>
              <a:lumOff val="11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BC4E060D-06EC-4732-AA5A-AC09DCE2E08E}">
      <dsp:nvSpPr>
        <dsp:cNvPr id="0" name=""/>
        <dsp:cNvSpPr/>
      </dsp:nvSpPr>
      <dsp:spPr>
        <a:xfrm>
          <a:off x="6025942" y="2032464"/>
          <a:ext cx="5002102" cy="921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Ongoing maintenance or subscription costs for equipment</a:t>
          </a:r>
          <a:endParaRPr lang="en-US" sz="1600" kern="1200" dirty="0"/>
        </a:p>
      </dsp:txBody>
      <dsp:txXfrm>
        <a:off x="6025942" y="2032464"/>
        <a:ext cx="5002102" cy="921030"/>
      </dsp:txXfrm>
    </dsp:sp>
    <dsp:sp modelId="{E31270F8-BEDA-4614-8E9C-95EA7F097485}">
      <dsp:nvSpPr>
        <dsp:cNvPr id="0" name=""/>
        <dsp:cNvSpPr/>
      </dsp:nvSpPr>
      <dsp:spPr>
        <a:xfrm>
          <a:off x="5649440" y="3216449"/>
          <a:ext cx="395122" cy="39512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 w="12700" cap="rnd" cmpd="sng" algn="ctr">
          <a:solidFill>
            <a:schemeClr val="accent4">
              <a:hueOff val="-5783559"/>
              <a:satOff val="26287"/>
              <a:lumOff val="15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C268BDFB-F1B4-4DA9-B34C-422049D17357}">
      <dsp:nvSpPr>
        <dsp:cNvPr id="0" name=""/>
        <dsp:cNvSpPr/>
      </dsp:nvSpPr>
      <dsp:spPr>
        <a:xfrm>
          <a:off x="6025942" y="2953495"/>
          <a:ext cx="5002102" cy="921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Costs: Equipment that costs less than $20k</a:t>
          </a:r>
          <a:endParaRPr lang="en-US" sz="1600" kern="1200" dirty="0"/>
        </a:p>
      </dsp:txBody>
      <dsp:txXfrm>
        <a:off x="6025942" y="2953495"/>
        <a:ext cx="5002102" cy="921030"/>
      </dsp:txXfrm>
    </dsp:sp>
    <dsp:sp modelId="{32E7CD69-DB56-4F5D-9223-4A94EC50B28F}">
      <dsp:nvSpPr>
        <dsp:cNvPr id="0" name=""/>
        <dsp:cNvSpPr/>
      </dsp:nvSpPr>
      <dsp:spPr>
        <a:xfrm>
          <a:off x="5649440" y="4137479"/>
          <a:ext cx="395122" cy="39512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 w="12700" cap="rnd" cmpd="sng" algn="ctr">
          <a:solidFill>
            <a:schemeClr val="accent4">
              <a:hueOff val="-7229448"/>
              <a:satOff val="32859"/>
              <a:lumOff val="19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F9574BAD-1E40-4C23-8C52-C966A88A1F08}">
      <dsp:nvSpPr>
        <dsp:cNvPr id="0" name=""/>
        <dsp:cNvSpPr/>
      </dsp:nvSpPr>
      <dsp:spPr>
        <a:xfrm>
          <a:off x="6025942" y="3874525"/>
          <a:ext cx="5002102" cy="921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Funding: Primarily funded through the General Fund</a:t>
          </a:r>
          <a:endParaRPr lang="en-US" sz="1600" kern="1200" dirty="0"/>
        </a:p>
      </dsp:txBody>
      <dsp:txXfrm>
        <a:off x="6025942" y="3874525"/>
        <a:ext cx="5002102" cy="9210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860AEF-C1BF-46B2-9A65-7B8FF831E30F}">
      <dsp:nvSpPr>
        <dsp:cNvPr id="0" name=""/>
        <dsp:cNvSpPr/>
      </dsp:nvSpPr>
      <dsp:spPr>
        <a:xfrm>
          <a:off x="3595186" y="518616"/>
          <a:ext cx="1561348" cy="1713740"/>
        </a:xfrm>
        <a:prstGeom prst="pieWedg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Cost to Continue</a:t>
          </a:r>
          <a:endParaRPr lang="en-US" sz="1700" kern="1200" dirty="0"/>
        </a:p>
      </dsp:txBody>
      <dsp:txXfrm>
        <a:off x="4052494" y="1020559"/>
        <a:ext cx="1104040" cy="1211797"/>
      </dsp:txXfrm>
    </dsp:sp>
    <dsp:sp modelId="{9A415171-D48D-4AD4-99FD-776582F46B2E}">
      <dsp:nvSpPr>
        <dsp:cNvPr id="0" name=""/>
        <dsp:cNvSpPr/>
      </dsp:nvSpPr>
      <dsp:spPr>
        <a:xfrm rot="5400000">
          <a:off x="5401431" y="26152"/>
          <a:ext cx="2505313" cy="2698666"/>
        </a:xfrm>
        <a:prstGeom prst="pieWedge">
          <a:avLst/>
        </a:prstGeom>
        <a:solidFill>
          <a:schemeClr val="accent4">
            <a:hueOff val="-2409816"/>
            <a:satOff val="10953"/>
            <a:lumOff val="65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Agency Requests</a:t>
          </a:r>
          <a:endParaRPr lang="en-US" sz="2800" kern="1200" dirty="0"/>
        </a:p>
      </dsp:txBody>
      <dsp:txXfrm rot="-5400000">
        <a:off x="5304755" y="856617"/>
        <a:ext cx="1908245" cy="1771524"/>
      </dsp:txXfrm>
    </dsp:sp>
    <dsp:sp modelId="{DCC3F3AA-7011-4F9C-9891-C7930E70669E}">
      <dsp:nvSpPr>
        <dsp:cNvPr id="0" name=""/>
        <dsp:cNvSpPr/>
      </dsp:nvSpPr>
      <dsp:spPr>
        <a:xfrm rot="10800000">
          <a:off x="5873414" y="2796843"/>
          <a:ext cx="1561348" cy="1713740"/>
        </a:xfrm>
        <a:prstGeom prst="pieWedge">
          <a:avLst/>
        </a:prstGeom>
        <a:solidFill>
          <a:schemeClr val="accent4">
            <a:hueOff val="-4819633"/>
            <a:satOff val="21906"/>
            <a:lumOff val="13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Executive Budget</a:t>
          </a:r>
          <a:endParaRPr lang="en-US" sz="1700" kern="1200" dirty="0"/>
        </a:p>
      </dsp:txBody>
      <dsp:txXfrm rot="10800000">
        <a:off x="5873414" y="2796843"/>
        <a:ext cx="1104040" cy="1211797"/>
      </dsp:txXfrm>
    </dsp:sp>
    <dsp:sp modelId="{2D74C732-E4BE-4A64-AA22-4E791A6BF598}">
      <dsp:nvSpPr>
        <dsp:cNvPr id="0" name=""/>
        <dsp:cNvSpPr/>
      </dsp:nvSpPr>
      <dsp:spPr>
        <a:xfrm rot="16200000">
          <a:off x="3518991" y="2873039"/>
          <a:ext cx="1713740" cy="1561348"/>
        </a:xfrm>
        <a:prstGeom prst="pieWedge">
          <a:avLst/>
        </a:prstGeom>
        <a:solidFill>
          <a:schemeClr val="accent4">
            <a:hueOff val="-7229448"/>
            <a:satOff val="32859"/>
            <a:lumOff val="195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Council Review &amp; Approval</a:t>
          </a:r>
          <a:endParaRPr lang="en-US" sz="1700" kern="1200" dirty="0"/>
        </a:p>
      </dsp:txBody>
      <dsp:txXfrm rot="5400000">
        <a:off x="4052495" y="2796844"/>
        <a:ext cx="1104040" cy="1211797"/>
      </dsp:txXfrm>
    </dsp:sp>
    <dsp:sp modelId="{1E389780-3952-4BB5-B7CB-A9BADEEDFA36}">
      <dsp:nvSpPr>
        <dsp:cNvPr id="0" name=""/>
        <dsp:cNvSpPr/>
      </dsp:nvSpPr>
      <dsp:spPr>
        <a:xfrm>
          <a:off x="5139042" y="2061972"/>
          <a:ext cx="751865" cy="653795"/>
        </a:xfrm>
        <a:prstGeom prst="circular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E3972F-F312-4014-B71F-5845157B19A7}">
      <dsp:nvSpPr>
        <dsp:cNvPr id="0" name=""/>
        <dsp:cNvSpPr/>
      </dsp:nvSpPr>
      <dsp:spPr>
        <a:xfrm rot="10800000">
          <a:off x="5139042" y="2313432"/>
          <a:ext cx="751865" cy="653795"/>
        </a:xfrm>
        <a:prstGeom prst="circular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0.84772</cdr:x>
      <cdr:y>0.28475</cdr:y>
    </cdr:from>
    <cdr:to>
      <cdr:x>1</cdr:x>
      <cdr:y>0.61194</cdr:y>
    </cdr:to>
    <cdr:sp macro="" textlink="">
      <cdr:nvSpPr>
        <cdr:cNvPr id="2" name="TextBox 2"/>
        <cdr:cNvSpPr txBox="1"/>
      </cdr:nvSpPr>
      <cdr:spPr>
        <a:xfrm xmlns:a="http://schemas.openxmlformats.org/drawingml/2006/main">
          <a:off x="10135934" y="508947"/>
          <a:ext cx="1820713" cy="58477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dirty="0" smtClean="0">
              <a:solidFill>
                <a:schemeClr val="accent2"/>
              </a:solidFill>
            </a:rPr>
            <a:t>Personnel Total=</a:t>
          </a:r>
        </a:p>
        <a:p xmlns:a="http://schemas.openxmlformats.org/drawingml/2006/main">
          <a:pPr algn="ctr"/>
          <a:r>
            <a:rPr lang="en-US" sz="1400" dirty="0" smtClean="0">
              <a:solidFill>
                <a:schemeClr val="accent2"/>
              </a:solidFill>
            </a:rPr>
            <a:t>$73,588,390</a:t>
          </a:r>
          <a:r>
            <a:rPr lang="en-US" b="1" dirty="0" smtClean="0"/>
            <a:t> </a:t>
          </a:r>
          <a:endParaRPr lang="en-US" sz="1400" dirty="0">
            <a:solidFill>
              <a:schemeClr val="accent2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6A8FF3A-C553-447B-8AC0-E016866847F8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FD8CBFF-8C47-43C4-8992-35C8488C62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0845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459167-BCBE-4198-B33C-A45300A7B8F5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BB0131-DB14-433E-8A41-CF49FB77D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807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1900" cap="small" dirty="0" smtClean="0">
                <a:solidFill>
                  <a:schemeClr val="accent2"/>
                </a:solidFill>
              </a:rPr>
              <a:t>Fleet &amp; Radio Equipment: $2.8m (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MPD currently has 1,306 piece of equipment as part of the City’s Fleet; this represents 22% of the total Fleet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The total value of these assets is $70.0m; 10.9% of the value of the total City fleet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This amount also includes estimate fuel costs for all MPD vehicles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cap="small" dirty="0" smtClean="0">
                <a:solidFill>
                  <a:schemeClr val="accent2"/>
                </a:solidFill>
              </a:rPr>
              <a:t>Worker’s Comp &amp; Insurance Costs: $2.1m (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MPD’s share of costs for Worker’s Comp &amp; General Liability Insurance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The allocated amount is based on actual claims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cap="small" dirty="0" smtClean="0">
                <a:solidFill>
                  <a:schemeClr val="accent2"/>
                </a:solidFill>
              </a:rPr>
              <a:t>Hardware &amp; Software: $629k (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Annual costs for all IT systems used by MPD (does not include citywide systems)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900" cap="small" dirty="0" smtClean="0">
                <a:solidFill>
                  <a:schemeClr val="accent2"/>
                </a:solidFill>
              </a:rPr>
              <a:t>Facility &amp; Space Costs: $1.45m (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This includes rent, space, &amp; utility costs for all MPD facilities (6 District Stations, Training Center, Central Offices in City County </a:t>
            </a:r>
            <a:r>
              <a:rPr lang="en-US" dirty="0" err="1" smtClean="0"/>
              <a:t>Bldg</a:t>
            </a:r>
            <a:endParaRPr lang="en-US" sz="1900" cap="small" dirty="0" smtClean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900" cap="small" dirty="0" smtClean="0">
                <a:solidFill>
                  <a:schemeClr val="accent2"/>
                </a:solidFill>
              </a:rPr>
              <a:t>Equipment: $331k (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Primarily equipment used in MPD vehicles &amp; District Stations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cap="small" dirty="0" smtClean="0">
                <a:solidFill>
                  <a:schemeClr val="accent2"/>
                </a:solidFill>
              </a:rPr>
              <a:t>All Other: $2.3m (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This represents all other non-personnel expenditures including uniform costs and other misc expenditures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B0131-DB14-433E-8A41-CF49FB77D08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622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Police Department Budget Overview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Public Safety Review committee</a:t>
            </a:r>
          </a:p>
          <a:p>
            <a:r>
              <a:rPr lang="en-US" dirty="0" smtClean="0"/>
              <a:t>June 22-2020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3985" y="4188277"/>
            <a:ext cx="2245179" cy="2245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07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PSRC Review of MPD Budget: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We are currently working to break out the MPD budget based on the cost to provide specific services (i.e. Training &amp; Academy, Community Outreach, etc)</a:t>
            </a:r>
          </a:p>
          <a:p>
            <a:pPr marL="0" indent="0">
              <a:buNone/>
            </a:pPr>
            <a:r>
              <a:rPr lang="en-US" cap="small" dirty="0" smtClean="0">
                <a:solidFill>
                  <a:schemeClr val="accent2"/>
                </a:solidFill>
              </a:rPr>
              <a:t>Discussion Questions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What additional questions do the Committee members have regarding the MPD Budget?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How can staff continue to support the Committee’s work?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993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Madison’s Budget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0316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Madison’s Budget</a:t>
            </a:r>
            <a:endParaRPr lang="en-US" dirty="0"/>
          </a:p>
        </p:txBody>
      </p:sp>
      <p:sp>
        <p:nvSpPr>
          <p:cNvPr id="16" name="Freeform 15"/>
          <p:cNvSpPr/>
          <p:nvPr/>
        </p:nvSpPr>
        <p:spPr>
          <a:xfrm>
            <a:off x="7591659" y="1847993"/>
            <a:ext cx="4409158" cy="1809607"/>
          </a:xfrm>
          <a:custGeom>
            <a:avLst/>
            <a:gdLst>
              <a:gd name="connsiteX0" fmla="*/ 0 w 4409158"/>
              <a:gd name="connsiteY0" fmla="*/ 153728 h 1537283"/>
              <a:gd name="connsiteX1" fmla="*/ 153728 w 4409158"/>
              <a:gd name="connsiteY1" fmla="*/ 0 h 1537283"/>
              <a:gd name="connsiteX2" fmla="*/ 4255430 w 4409158"/>
              <a:gd name="connsiteY2" fmla="*/ 0 h 1537283"/>
              <a:gd name="connsiteX3" fmla="*/ 4409158 w 4409158"/>
              <a:gd name="connsiteY3" fmla="*/ 153728 h 1537283"/>
              <a:gd name="connsiteX4" fmla="*/ 4409158 w 4409158"/>
              <a:gd name="connsiteY4" fmla="*/ 1383555 h 1537283"/>
              <a:gd name="connsiteX5" fmla="*/ 4255430 w 4409158"/>
              <a:gd name="connsiteY5" fmla="*/ 1537283 h 1537283"/>
              <a:gd name="connsiteX6" fmla="*/ 153728 w 4409158"/>
              <a:gd name="connsiteY6" fmla="*/ 1537283 h 1537283"/>
              <a:gd name="connsiteX7" fmla="*/ 0 w 4409158"/>
              <a:gd name="connsiteY7" fmla="*/ 1383555 h 1537283"/>
              <a:gd name="connsiteX8" fmla="*/ 0 w 4409158"/>
              <a:gd name="connsiteY8" fmla="*/ 153728 h 153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09158" h="1537283">
                <a:moveTo>
                  <a:pt x="0" y="153728"/>
                </a:moveTo>
                <a:cubicBezTo>
                  <a:pt x="0" y="68826"/>
                  <a:pt x="68826" y="0"/>
                  <a:pt x="153728" y="0"/>
                </a:cubicBezTo>
                <a:lnTo>
                  <a:pt x="4255430" y="0"/>
                </a:lnTo>
                <a:cubicBezTo>
                  <a:pt x="4340332" y="0"/>
                  <a:pt x="4409158" y="68826"/>
                  <a:pt x="4409158" y="153728"/>
                </a:cubicBezTo>
                <a:lnTo>
                  <a:pt x="4409158" y="1383555"/>
                </a:lnTo>
                <a:cubicBezTo>
                  <a:pt x="4409158" y="1468457"/>
                  <a:pt x="4340332" y="1537283"/>
                  <a:pt x="4255430" y="1537283"/>
                </a:cubicBezTo>
                <a:lnTo>
                  <a:pt x="153728" y="1537283"/>
                </a:lnTo>
                <a:cubicBezTo>
                  <a:pt x="68826" y="1537283"/>
                  <a:pt x="0" y="1468457"/>
                  <a:pt x="0" y="1383555"/>
                </a:cubicBezTo>
                <a:lnTo>
                  <a:pt x="0" y="153728"/>
                </a:lnTo>
                <a:close/>
              </a:path>
            </a:pathLst>
          </a:custGeom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marL="114300" lvl="1" indent="-114300" algn="l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en-US" sz="1300" kern="1200" dirty="0" smtClean="0"/>
          </a:p>
          <a:p>
            <a:pPr marL="114300" lvl="1" indent="-114300" algn="l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300" kern="1200" dirty="0" smtClean="0"/>
              <a:t>The Mayor establishes budgetary guidance for agencies to use when developing their request</a:t>
            </a:r>
          </a:p>
          <a:p>
            <a:pPr marL="114300" lvl="1" indent="-114300" algn="l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300" dirty="0" smtClean="0"/>
              <a:t>Agencies submit requests for operating services &amp; capital projects in line with that guidance</a:t>
            </a:r>
          </a:p>
          <a:p>
            <a:pPr marL="571500" lvl="2" indent="-114300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300" kern="1200" dirty="0" smtClean="0"/>
              <a:t>Agency proposals serve as the starting point for how to achieve the established priorities within the target funding level; Proposals will be modified throughout the planning process</a:t>
            </a:r>
            <a:endParaRPr lang="en-US" sz="1300" kern="1200" dirty="0"/>
          </a:p>
        </p:txBody>
      </p:sp>
      <p:grpSp>
        <p:nvGrpSpPr>
          <p:cNvPr id="5" name="Group 4"/>
          <p:cNvGrpSpPr/>
          <p:nvPr/>
        </p:nvGrpSpPr>
        <p:grpSpPr>
          <a:xfrm>
            <a:off x="179882" y="1847993"/>
            <a:ext cx="11820935" cy="4763058"/>
            <a:chOff x="581025" y="1937985"/>
            <a:chExt cx="11419957" cy="4763058"/>
          </a:xfrm>
        </p:grpSpPr>
        <p:sp>
          <p:nvSpPr>
            <p:cNvPr id="6" name="Freeform 5"/>
            <p:cNvSpPr/>
            <p:nvPr/>
          </p:nvSpPr>
          <p:spPr>
            <a:xfrm>
              <a:off x="8224176" y="4408977"/>
              <a:ext cx="3776806" cy="2292066"/>
            </a:xfrm>
            <a:custGeom>
              <a:avLst/>
              <a:gdLst>
                <a:gd name="connsiteX0" fmla="*/ 0 w 3629140"/>
                <a:gd name="connsiteY0" fmla="*/ 153728 h 1537283"/>
                <a:gd name="connsiteX1" fmla="*/ 153728 w 3629140"/>
                <a:gd name="connsiteY1" fmla="*/ 0 h 1537283"/>
                <a:gd name="connsiteX2" fmla="*/ 3475412 w 3629140"/>
                <a:gd name="connsiteY2" fmla="*/ 0 h 1537283"/>
                <a:gd name="connsiteX3" fmla="*/ 3629140 w 3629140"/>
                <a:gd name="connsiteY3" fmla="*/ 153728 h 1537283"/>
                <a:gd name="connsiteX4" fmla="*/ 3629140 w 3629140"/>
                <a:gd name="connsiteY4" fmla="*/ 1383555 h 1537283"/>
                <a:gd name="connsiteX5" fmla="*/ 3475412 w 3629140"/>
                <a:gd name="connsiteY5" fmla="*/ 1537283 h 1537283"/>
                <a:gd name="connsiteX6" fmla="*/ 153728 w 3629140"/>
                <a:gd name="connsiteY6" fmla="*/ 1537283 h 1537283"/>
                <a:gd name="connsiteX7" fmla="*/ 0 w 3629140"/>
                <a:gd name="connsiteY7" fmla="*/ 1383555 h 1537283"/>
                <a:gd name="connsiteX8" fmla="*/ 0 w 3629140"/>
                <a:gd name="connsiteY8" fmla="*/ 153728 h 1537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629140" h="1537283">
                  <a:moveTo>
                    <a:pt x="0" y="153728"/>
                  </a:moveTo>
                  <a:cubicBezTo>
                    <a:pt x="0" y="68826"/>
                    <a:pt x="68826" y="0"/>
                    <a:pt x="153728" y="0"/>
                  </a:cubicBezTo>
                  <a:lnTo>
                    <a:pt x="3475412" y="0"/>
                  </a:lnTo>
                  <a:cubicBezTo>
                    <a:pt x="3560314" y="0"/>
                    <a:pt x="3629140" y="68826"/>
                    <a:pt x="3629140" y="153728"/>
                  </a:cubicBezTo>
                  <a:lnTo>
                    <a:pt x="3629140" y="1383555"/>
                  </a:lnTo>
                  <a:cubicBezTo>
                    <a:pt x="3629140" y="1468457"/>
                    <a:pt x="3560314" y="1537283"/>
                    <a:pt x="3475412" y="1537283"/>
                  </a:cubicBezTo>
                  <a:lnTo>
                    <a:pt x="153728" y="1537283"/>
                  </a:lnTo>
                  <a:cubicBezTo>
                    <a:pt x="68826" y="1537283"/>
                    <a:pt x="0" y="1468457"/>
                    <a:pt x="0" y="1383555"/>
                  </a:cubicBezTo>
                  <a:lnTo>
                    <a:pt x="0" y="153728"/>
                  </a:lnTo>
                  <a:close/>
                </a:path>
              </a:pathLst>
            </a:custGeom>
          </p:spPr>
          <p:style>
            <a:lnRef idx="2">
              <a:schemeClr val="accent4">
                <a:hueOff val="-4819633"/>
                <a:satOff val="21906"/>
                <a:lumOff val="13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342900" lvl="1" indent="-3429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§"/>
              </a:pPr>
              <a:endParaRPr lang="en-US" sz="1300" kern="1200" dirty="0" smtClean="0"/>
            </a:p>
            <a:p>
              <a:pPr marL="342900" lvl="1" indent="-3429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§"/>
              </a:pPr>
              <a:r>
                <a:rPr lang="en-US" sz="1300" dirty="0" smtClean="0"/>
                <a:t>Agency operating &amp; capital requests are reviewed by the Mayor’s Office &amp; Senior Team</a:t>
              </a:r>
            </a:p>
            <a:p>
              <a:pPr marL="342900" lvl="1" indent="-3429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§"/>
              </a:pPr>
              <a:r>
                <a:rPr lang="en-US" sz="1300" kern="1200" dirty="0" smtClean="0"/>
                <a:t>The Finance Department uses guidance to develop the Finance Recommended budget</a:t>
              </a:r>
            </a:p>
            <a:p>
              <a:pPr marL="342900" lvl="1" indent="-3429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§"/>
              </a:pPr>
              <a:r>
                <a:rPr lang="en-US" sz="1300" kern="1200" dirty="0" smtClean="0"/>
                <a:t>Feedback from the Mayor and other stakeholders is used to refined the budget into the Mayor’s Proposed Budget (known as the Executive Budget)</a:t>
              </a:r>
              <a:endParaRPr lang="en-US" sz="1300" kern="1200" dirty="0"/>
            </a:p>
          </p:txBody>
        </p:sp>
        <p:sp>
          <p:nvSpPr>
            <p:cNvPr id="7" name="Freeform 6"/>
            <p:cNvSpPr/>
            <p:nvPr/>
          </p:nvSpPr>
          <p:spPr>
            <a:xfrm>
              <a:off x="581025" y="4538477"/>
              <a:ext cx="3629140" cy="2162566"/>
            </a:xfrm>
            <a:custGeom>
              <a:avLst/>
              <a:gdLst>
                <a:gd name="connsiteX0" fmla="*/ 0 w 3792890"/>
                <a:gd name="connsiteY0" fmla="*/ 153728 h 1537283"/>
                <a:gd name="connsiteX1" fmla="*/ 153728 w 3792890"/>
                <a:gd name="connsiteY1" fmla="*/ 0 h 1537283"/>
                <a:gd name="connsiteX2" fmla="*/ 3639162 w 3792890"/>
                <a:gd name="connsiteY2" fmla="*/ 0 h 1537283"/>
                <a:gd name="connsiteX3" fmla="*/ 3792890 w 3792890"/>
                <a:gd name="connsiteY3" fmla="*/ 153728 h 1537283"/>
                <a:gd name="connsiteX4" fmla="*/ 3792890 w 3792890"/>
                <a:gd name="connsiteY4" fmla="*/ 1383555 h 1537283"/>
                <a:gd name="connsiteX5" fmla="*/ 3639162 w 3792890"/>
                <a:gd name="connsiteY5" fmla="*/ 1537283 h 1537283"/>
                <a:gd name="connsiteX6" fmla="*/ 153728 w 3792890"/>
                <a:gd name="connsiteY6" fmla="*/ 1537283 h 1537283"/>
                <a:gd name="connsiteX7" fmla="*/ 0 w 3792890"/>
                <a:gd name="connsiteY7" fmla="*/ 1383555 h 1537283"/>
                <a:gd name="connsiteX8" fmla="*/ 0 w 3792890"/>
                <a:gd name="connsiteY8" fmla="*/ 153728 h 1537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92890" h="1537283">
                  <a:moveTo>
                    <a:pt x="0" y="153728"/>
                  </a:moveTo>
                  <a:cubicBezTo>
                    <a:pt x="0" y="68826"/>
                    <a:pt x="68826" y="0"/>
                    <a:pt x="153728" y="0"/>
                  </a:cubicBezTo>
                  <a:lnTo>
                    <a:pt x="3639162" y="0"/>
                  </a:lnTo>
                  <a:cubicBezTo>
                    <a:pt x="3724064" y="0"/>
                    <a:pt x="3792890" y="68826"/>
                    <a:pt x="3792890" y="153728"/>
                  </a:cubicBezTo>
                  <a:lnTo>
                    <a:pt x="3792890" y="1383555"/>
                  </a:lnTo>
                  <a:cubicBezTo>
                    <a:pt x="3792890" y="1468457"/>
                    <a:pt x="3724064" y="1537283"/>
                    <a:pt x="3639162" y="1537283"/>
                  </a:cubicBezTo>
                  <a:lnTo>
                    <a:pt x="153728" y="1537283"/>
                  </a:lnTo>
                  <a:cubicBezTo>
                    <a:pt x="68826" y="1537283"/>
                    <a:pt x="0" y="1468457"/>
                    <a:pt x="0" y="1383555"/>
                  </a:cubicBezTo>
                  <a:lnTo>
                    <a:pt x="0" y="153728"/>
                  </a:lnTo>
                  <a:close/>
                </a:path>
              </a:pathLst>
            </a:custGeom>
          </p:spPr>
          <p:style>
            <a:lnRef idx="2">
              <a:schemeClr val="accent4">
                <a:hueOff val="-7229448"/>
                <a:satOff val="32859"/>
                <a:lumOff val="195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300" kern="1200" dirty="0" smtClean="0"/>
                <a:t>The Executive Budget is introduced to the Common Council &amp; referred to the Finance Committee for debate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300" dirty="0" smtClean="0"/>
                <a:t>The Finance Committee holds budget hearings with all agencies; Following hearings the Finance Committee proposes &amp; votes on amendments to the Exec Budget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300" dirty="0" smtClean="0"/>
                <a:t>After voting on amendments, the budget is referred back to the Common Council for a final vote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300" kern="1200" dirty="0" smtClean="0"/>
                <a:t>The Council offers a final round of amendments before adopting the budget</a:t>
              </a:r>
              <a:endParaRPr lang="en-US" sz="1300" kern="1200" dirty="0"/>
            </a:p>
          </p:txBody>
        </p:sp>
        <p:sp>
          <p:nvSpPr>
            <p:cNvPr id="9" name="Freeform 8"/>
            <p:cNvSpPr/>
            <p:nvPr/>
          </p:nvSpPr>
          <p:spPr>
            <a:xfrm>
              <a:off x="581025" y="1937985"/>
              <a:ext cx="4409158" cy="1809607"/>
            </a:xfrm>
            <a:custGeom>
              <a:avLst/>
              <a:gdLst>
                <a:gd name="connsiteX0" fmla="*/ 0 w 4409158"/>
                <a:gd name="connsiteY0" fmla="*/ 153728 h 1537283"/>
                <a:gd name="connsiteX1" fmla="*/ 153728 w 4409158"/>
                <a:gd name="connsiteY1" fmla="*/ 0 h 1537283"/>
                <a:gd name="connsiteX2" fmla="*/ 4255430 w 4409158"/>
                <a:gd name="connsiteY2" fmla="*/ 0 h 1537283"/>
                <a:gd name="connsiteX3" fmla="*/ 4409158 w 4409158"/>
                <a:gd name="connsiteY3" fmla="*/ 153728 h 1537283"/>
                <a:gd name="connsiteX4" fmla="*/ 4409158 w 4409158"/>
                <a:gd name="connsiteY4" fmla="*/ 1383555 h 1537283"/>
                <a:gd name="connsiteX5" fmla="*/ 4255430 w 4409158"/>
                <a:gd name="connsiteY5" fmla="*/ 1537283 h 1537283"/>
                <a:gd name="connsiteX6" fmla="*/ 153728 w 4409158"/>
                <a:gd name="connsiteY6" fmla="*/ 1537283 h 1537283"/>
                <a:gd name="connsiteX7" fmla="*/ 0 w 4409158"/>
                <a:gd name="connsiteY7" fmla="*/ 1383555 h 1537283"/>
                <a:gd name="connsiteX8" fmla="*/ 0 w 4409158"/>
                <a:gd name="connsiteY8" fmla="*/ 153728 h 1537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409158" h="1537283">
                  <a:moveTo>
                    <a:pt x="0" y="153728"/>
                  </a:moveTo>
                  <a:cubicBezTo>
                    <a:pt x="0" y="68826"/>
                    <a:pt x="68826" y="0"/>
                    <a:pt x="153728" y="0"/>
                  </a:cubicBezTo>
                  <a:lnTo>
                    <a:pt x="4255430" y="0"/>
                  </a:lnTo>
                  <a:cubicBezTo>
                    <a:pt x="4340332" y="0"/>
                    <a:pt x="4409158" y="68826"/>
                    <a:pt x="4409158" y="153728"/>
                  </a:cubicBezTo>
                  <a:lnTo>
                    <a:pt x="4409158" y="1383555"/>
                  </a:lnTo>
                  <a:cubicBezTo>
                    <a:pt x="4409158" y="1468457"/>
                    <a:pt x="4340332" y="1537283"/>
                    <a:pt x="4255430" y="1537283"/>
                  </a:cubicBezTo>
                  <a:lnTo>
                    <a:pt x="153728" y="1537283"/>
                  </a:lnTo>
                  <a:cubicBezTo>
                    <a:pt x="68826" y="1537283"/>
                    <a:pt x="0" y="1468457"/>
                    <a:pt x="0" y="1383555"/>
                  </a:cubicBezTo>
                  <a:lnTo>
                    <a:pt x="0" y="153728"/>
                  </a:lnTo>
                  <a:close/>
                </a:path>
              </a:pathLst>
            </a:custGeom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8539" tIns="98539" rIns="1421287" bIns="482860" numCol="1" spcCol="1270" anchor="t" anchorCtr="0">
              <a:noAutofit/>
            </a:bodyPr>
            <a:lstStyle/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300" kern="1200" dirty="0" smtClean="0"/>
                <a:t>Forecast the projected cost of providing the same level of service for the upcoming year</a:t>
              </a:r>
              <a:endParaRPr lang="en-US" sz="1300" kern="1200" dirty="0"/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300" kern="1200" dirty="0" smtClean="0"/>
                <a:t>Establish goals &amp; priorities for the upcoming year</a:t>
              </a:r>
              <a:endParaRPr lang="en-US" sz="1300" kern="1200" dirty="0"/>
            </a:p>
          </p:txBody>
        </p:sp>
        <p:sp>
          <p:nvSpPr>
            <p:cNvPr id="10" name="Freeform 9"/>
            <p:cNvSpPr/>
            <p:nvPr/>
          </p:nvSpPr>
          <p:spPr>
            <a:xfrm>
              <a:off x="3967822" y="2198162"/>
              <a:ext cx="2080137" cy="2080137"/>
            </a:xfrm>
            <a:custGeom>
              <a:avLst/>
              <a:gdLst>
                <a:gd name="connsiteX0" fmla="*/ 0 w 2080137"/>
                <a:gd name="connsiteY0" fmla="*/ 2080137 h 2080137"/>
                <a:gd name="connsiteX1" fmla="*/ 2080137 w 2080137"/>
                <a:gd name="connsiteY1" fmla="*/ 0 h 2080137"/>
                <a:gd name="connsiteX2" fmla="*/ 2080137 w 2080137"/>
                <a:gd name="connsiteY2" fmla="*/ 2080137 h 2080137"/>
                <a:gd name="connsiteX3" fmla="*/ 0 w 2080137"/>
                <a:gd name="connsiteY3" fmla="*/ 2080137 h 2080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80137" h="2080137">
                  <a:moveTo>
                    <a:pt x="0" y="2080137"/>
                  </a:moveTo>
                  <a:cubicBezTo>
                    <a:pt x="0" y="931309"/>
                    <a:pt x="931309" y="0"/>
                    <a:pt x="2080137" y="0"/>
                  </a:cubicBezTo>
                  <a:lnTo>
                    <a:pt x="2080137" y="2080137"/>
                  </a:lnTo>
                  <a:lnTo>
                    <a:pt x="0" y="208013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72834" tIns="772834" rIns="163576" bIns="163576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kern="1200" dirty="0" smtClean="0"/>
                <a:t>Cost to Continue</a:t>
              </a:r>
              <a:endParaRPr lang="en-US" sz="2300" kern="1200" dirty="0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6144040" y="2198162"/>
              <a:ext cx="2080137" cy="2080137"/>
            </a:xfrm>
            <a:custGeom>
              <a:avLst/>
              <a:gdLst>
                <a:gd name="connsiteX0" fmla="*/ 0 w 2080137"/>
                <a:gd name="connsiteY0" fmla="*/ 2080137 h 2080137"/>
                <a:gd name="connsiteX1" fmla="*/ 2080137 w 2080137"/>
                <a:gd name="connsiteY1" fmla="*/ 0 h 2080137"/>
                <a:gd name="connsiteX2" fmla="*/ 2080137 w 2080137"/>
                <a:gd name="connsiteY2" fmla="*/ 2080137 h 2080137"/>
                <a:gd name="connsiteX3" fmla="*/ 0 w 2080137"/>
                <a:gd name="connsiteY3" fmla="*/ 2080137 h 2080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80137" h="2080137">
                  <a:moveTo>
                    <a:pt x="0" y="0"/>
                  </a:moveTo>
                  <a:cubicBezTo>
                    <a:pt x="1148828" y="0"/>
                    <a:pt x="2080137" y="931309"/>
                    <a:pt x="2080137" y="2080137"/>
                  </a:cubicBezTo>
                  <a:lnTo>
                    <a:pt x="0" y="208013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2409816"/>
                <a:satOff val="10953"/>
                <a:lumOff val="65"/>
                <a:alphaOff val="0"/>
              </a:schemeClr>
            </a:fillRef>
            <a:effectRef idx="0">
              <a:schemeClr val="accent4">
                <a:hueOff val="-2409816"/>
                <a:satOff val="10953"/>
                <a:lumOff val="6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3576" tIns="772834" rIns="772834" bIns="163576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kern="1200" dirty="0" smtClean="0"/>
                <a:t>Agency Requests</a:t>
              </a:r>
              <a:endParaRPr lang="en-US" sz="2300" kern="1200" dirty="0"/>
            </a:p>
          </p:txBody>
        </p:sp>
        <p:sp>
          <p:nvSpPr>
            <p:cNvPr id="12" name="Freeform 11"/>
            <p:cNvSpPr/>
            <p:nvPr/>
          </p:nvSpPr>
          <p:spPr>
            <a:xfrm rot="21600000">
              <a:off x="6144040" y="4374380"/>
              <a:ext cx="2080138" cy="2080137"/>
            </a:xfrm>
            <a:custGeom>
              <a:avLst/>
              <a:gdLst>
                <a:gd name="connsiteX0" fmla="*/ 0 w 2080137"/>
                <a:gd name="connsiteY0" fmla="*/ 2080137 h 2080137"/>
                <a:gd name="connsiteX1" fmla="*/ 2080137 w 2080137"/>
                <a:gd name="connsiteY1" fmla="*/ 0 h 2080137"/>
                <a:gd name="connsiteX2" fmla="*/ 2080137 w 2080137"/>
                <a:gd name="connsiteY2" fmla="*/ 2080137 h 2080137"/>
                <a:gd name="connsiteX3" fmla="*/ 0 w 2080137"/>
                <a:gd name="connsiteY3" fmla="*/ 2080137 h 2080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80137" h="2080137">
                  <a:moveTo>
                    <a:pt x="2080137" y="0"/>
                  </a:moveTo>
                  <a:cubicBezTo>
                    <a:pt x="2080137" y="1148828"/>
                    <a:pt x="1148828" y="2080137"/>
                    <a:pt x="0" y="2080137"/>
                  </a:cubicBezTo>
                  <a:lnTo>
                    <a:pt x="0" y="0"/>
                  </a:lnTo>
                  <a:lnTo>
                    <a:pt x="2080137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4819633"/>
                <a:satOff val="21906"/>
                <a:lumOff val="130"/>
                <a:alphaOff val="0"/>
              </a:schemeClr>
            </a:fillRef>
            <a:effectRef idx="0">
              <a:schemeClr val="accent4">
                <a:hueOff val="-4819633"/>
                <a:satOff val="21906"/>
                <a:lumOff val="13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3576" tIns="163576" rIns="772835" bIns="772834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kern="1200" dirty="0" smtClean="0"/>
                <a:t>Executive Budget</a:t>
              </a:r>
              <a:endParaRPr lang="en-US" sz="2300" kern="1200" dirty="0"/>
            </a:p>
          </p:txBody>
        </p:sp>
        <p:sp>
          <p:nvSpPr>
            <p:cNvPr id="13" name="Freeform 12"/>
            <p:cNvSpPr/>
            <p:nvPr/>
          </p:nvSpPr>
          <p:spPr>
            <a:xfrm rot="21600000">
              <a:off x="3967821" y="4374380"/>
              <a:ext cx="2080138" cy="2080137"/>
            </a:xfrm>
            <a:custGeom>
              <a:avLst/>
              <a:gdLst>
                <a:gd name="connsiteX0" fmla="*/ 0 w 2080137"/>
                <a:gd name="connsiteY0" fmla="*/ 2080137 h 2080137"/>
                <a:gd name="connsiteX1" fmla="*/ 2080137 w 2080137"/>
                <a:gd name="connsiteY1" fmla="*/ 0 h 2080137"/>
                <a:gd name="connsiteX2" fmla="*/ 2080137 w 2080137"/>
                <a:gd name="connsiteY2" fmla="*/ 2080137 h 2080137"/>
                <a:gd name="connsiteX3" fmla="*/ 0 w 2080137"/>
                <a:gd name="connsiteY3" fmla="*/ 2080137 h 2080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80137" h="2080137">
                  <a:moveTo>
                    <a:pt x="2080137" y="2080137"/>
                  </a:moveTo>
                  <a:cubicBezTo>
                    <a:pt x="931309" y="2080137"/>
                    <a:pt x="0" y="1148828"/>
                    <a:pt x="0" y="0"/>
                  </a:cubicBezTo>
                  <a:lnTo>
                    <a:pt x="2080137" y="0"/>
                  </a:lnTo>
                  <a:lnTo>
                    <a:pt x="2080137" y="208013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7229448"/>
                <a:satOff val="32859"/>
                <a:lumOff val="195"/>
                <a:alphaOff val="0"/>
              </a:schemeClr>
            </a:fillRef>
            <a:effectRef idx="0">
              <a:schemeClr val="accent4">
                <a:hueOff val="-7229448"/>
                <a:satOff val="32859"/>
                <a:lumOff val="19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72835" tIns="163576" rIns="163576" bIns="772834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kern="1200" dirty="0" smtClean="0"/>
                <a:t>Council Review &amp; Approval</a:t>
              </a:r>
              <a:endParaRPr lang="en-US" sz="2300" kern="1200" dirty="0"/>
            </a:p>
          </p:txBody>
        </p:sp>
        <p:sp>
          <p:nvSpPr>
            <p:cNvPr id="14" name="Circular Arrow 13"/>
            <p:cNvSpPr/>
            <p:nvPr/>
          </p:nvSpPr>
          <p:spPr>
            <a:xfrm>
              <a:off x="5736900" y="3893978"/>
              <a:ext cx="718199" cy="624521"/>
            </a:xfrm>
            <a:prstGeom prst="circularArrow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Circular Arrow 14"/>
            <p:cNvSpPr/>
            <p:nvPr/>
          </p:nvSpPr>
          <p:spPr>
            <a:xfrm rot="10800000">
              <a:off x="5736900" y="4134179"/>
              <a:ext cx="718199" cy="624521"/>
            </a:xfrm>
            <a:prstGeom prst="circularArrow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22928103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 in this Year’s process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0938782"/>
              </p:ext>
            </p:extLst>
          </p:nvPr>
        </p:nvGraphicFramePr>
        <p:xfrm>
          <a:off x="-2271358" y="1828800"/>
          <a:ext cx="1102995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6997864" y="1970395"/>
            <a:ext cx="4612944" cy="4746009"/>
          </a:xfrm>
          <a:prstGeom prst="roundRect">
            <a:avLst/>
          </a:prstGeom>
          <a:solidFill>
            <a:srgbClr val="8CB2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Agency Requests</a:t>
            </a:r>
          </a:p>
          <a:p>
            <a:pPr algn="ctr"/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Agencies submitted their capital budget requests in mid-June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Operating requests will be submitted in mid-July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Mayor established budget guidance calling for all General Fund agencies to identified 5% reduction scenarios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For MPD the reduction target=$4.1m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Following MPD’s proposal the Mayor’s Office may offer other recommendations to realize potential savings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746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Overview: 2020 Adopted Budget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cap="small" dirty="0" smtClean="0"/>
              <a:t>Where the Money Comes From</a:t>
            </a:r>
            <a:endParaRPr lang="en-US" cap="small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cap="small" dirty="0" smtClean="0"/>
              <a:t>How the Money is Spent</a:t>
            </a:r>
            <a:endParaRPr lang="en-US" cap="small" dirty="0"/>
          </a:p>
        </p:txBody>
      </p:sp>
      <p:graphicFrame>
        <p:nvGraphicFramePr>
          <p:cNvPr id="10" name="Content Placeholder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57001828"/>
              </p:ext>
            </p:extLst>
          </p:nvPr>
        </p:nvGraphicFramePr>
        <p:xfrm>
          <a:off x="6096001" y="2925762"/>
          <a:ext cx="5392737" cy="3802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05196046"/>
              </p:ext>
            </p:extLst>
          </p:nvPr>
        </p:nvGraphicFramePr>
        <p:xfrm>
          <a:off x="581025" y="2925763"/>
          <a:ext cx="5123739" cy="38025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0444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the money comes From: </a:t>
            </a:r>
            <a:br>
              <a:rPr lang="en-US" dirty="0" smtClean="0"/>
            </a:br>
            <a:r>
              <a:rPr lang="en-US" dirty="0" smtClean="0"/>
              <a:t>Revenue Overview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6393134" y="2255299"/>
            <a:ext cx="5422392" cy="3633047"/>
          </a:xfrm>
        </p:spPr>
        <p:txBody>
          <a:bodyPr anchor="t"/>
          <a:lstStyle/>
          <a:p>
            <a:pPr marL="0" indent="0">
              <a:buNone/>
            </a:pPr>
            <a:r>
              <a:rPr lang="en-US" dirty="0">
                <a:solidFill>
                  <a:schemeClr val="accent2"/>
                </a:solidFill>
              </a:rPr>
              <a:t>Total </a:t>
            </a:r>
            <a:r>
              <a:rPr lang="en-US" dirty="0" smtClean="0">
                <a:solidFill>
                  <a:schemeClr val="accent2"/>
                </a:solidFill>
              </a:rPr>
              <a:t>Revenue </a:t>
            </a:r>
            <a:r>
              <a:rPr lang="en-US" dirty="0">
                <a:solidFill>
                  <a:schemeClr val="accent2"/>
                </a:solidFill>
              </a:rPr>
              <a:t>Budget=</a:t>
            </a: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$83,553,646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In 2020, 98% ($81.8m) of MPD’s total budget was funded through the General Fund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The remaining 2% ($1.7m) was funded by various forms of revenue generated by the agency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These amounts do not include the following sources: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BEAT Patrol Grant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Dane County Narcotics Task Force Funds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95978342"/>
              </p:ext>
            </p:extLst>
          </p:nvPr>
        </p:nvGraphicFramePr>
        <p:xfrm>
          <a:off x="581025" y="2227263"/>
          <a:ext cx="5422900" cy="4350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35443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the money comes From: </a:t>
            </a:r>
            <a:br>
              <a:rPr lang="en-US" dirty="0" smtClean="0"/>
            </a:br>
            <a:r>
              <a:rPr lang="en-US" dirty="0" smtClean="0"/>
              <a:t>Agency  Revenues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18416" y="3883971"/>
            <a:ext cx="10628170" cy="3018977"/>
          </a:xfrm>
        </p:spPr>
        <p:txBody>
          <a:bodyPr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 sz="1900" cap="small" dirty="0" smtClean="0">
                <a:solidFill>
                  <a:schemeClr val="accent2"/>
                </a:solidFill>
              </a:rPr>
              <a:t>What are Agency Revenues?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A portion of revenue generated by the Police Department stays within the Department to offset expenses, these items include: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Donations: Contributions from private groups for a specific purpose, commonly (but not limited to) K9, Honor Guard, and Mounted Units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Intergovernmental Revenue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Misc Charges for Service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Police Services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Special Duty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15145"/>
            <a:ext cx="11414760" cy="18897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43146" y="2598415"/>
            <a:ext cx="14908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accent2"/>
                </a:solidFill>
              </a:rPr>
              <a:t>Agency Rev Total=</a:t>
            </a:r>
          </a:p>
          <a:p>
            <a:pPr algn="ctr"/>
            <a:r>
              <a:rPr lang="en-US" sz="1400" dirty="0" smtClean="0">
                <a:solidFill>
                  <a:schemeClr val="accent2"/>
                </a:solidFill>
              </a:rPr>
              <a:t>$1,722,947 </a:t>
            </a:r>
            <a:endParaRPr lang="en-US" sz="11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350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the Money is Spent: </a:t>
            </a:r>
            <a:br>
              <a:rPr lang="en-US" dirty="0" smtClean="0"/>
            </a:br>
            <a:r>
              <a:rPr lang="en-US" dirty="0" smtClean="0"/>
              <a:t>Personnel vs. non-personnel Spending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6393134" y="2255299"/>
            <a:ext cx="5422392" cy="4009023"/>
          </a:xfrm>
        </p:spPr>
        <p:txBody>
          <a:bodyPr anchor="t"/>
          <a:lstStyle/>
          <a:p>
            <a:pPr marL="0" indent="0">
              <a:buNone/>
            </a:pPr>
            <a:r>
              <a:rPr lang="en-US" dirty="0" smtClean="0">
                <a:solidFill>
                  <a:schemeClr val="accent2"/>
                </a:solidFill>
              </a:rPr>
              <a:t>Total Expense Budget=</a:t>
            </a:r>
            <a:r>
              <a:rPr lang="en-US" dirty="0"/>
              <a:t> </a:t>
            </a:r>
            <a:r>
              <a:rPr lang="en-US" dirty="0" smtClean="0">
                <a:solidFill>
                  <a:schemeClr val="accent2"/>
                </a:solidFill>
              </a:rPr>
              <a:t>$83,553,646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In the 2020 Adopted Budget, personnel costs represented 88% of MPD’s total expenditure budget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Non-personnel costs represented 12% (or $9.9m of the total budget)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Items to Note: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The 2020 Adopted Budget approved transferring Parking Enforcement staffing costs to the Parking Utility; This transfer reduced MPD’s overall General Fund budget by approximately $900k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The portion of costs funded by the Parking Utility are not represented here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27086305"/>
              </p:ext>
            </p:extLst>
          </p:nvPr>
        </p:nvGraphicFramePr>
        <p:xfrm>
          <a:off x="581025" y="1948721"/>
          <a:ext cx="5422900" cy="4684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4411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the Money is Spent: </a:t>
            </a:r>
            <a:br>
              <a:rPr lang="en-US" dirty="0"/>
            </a:br>
            <a:r>
              <a:rPr lang="en-US" dirty="0" smtClean="0"/>
              <a:t>What Makes Up Personnel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581193" y="3851515"/>
            <a:ext cx="5422390" cy="3006485"/>
          </a:xfrm>
        </p:spPr>
        <p:txBody>
          <a:bodyPr anchor="t"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cap="small" dirty="0" smtClean="0">
                <a:solidFill>
                  <a:schemeClr val="accent2"/>
                </a:solidFill>
              </a:rPr>
              <a:t>Benefits: $19.4m (23.3% of Budget)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This includes health insurance, pension, &amp; FICA costs for all MPD staff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This amount does not include sick leave escrow amounts paid out for employees upon retirement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cap="small" dirty="0" smtClean="0">
                <a:solidFill>
                  <a:schemeClr val="accent2"/>
                </a:solidFill>
              </a:rPr>
              <a:t>Hourly Staffing: $475k (0.6 of Budget)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This funding primarily supports the Crossing Guard program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cap="small" dirty="0" smtClean="0">
                <a:solidFill>
                  <a:schemeClr val="accent2"/>
                </a:solidFill>
              </a:rPr>
              <a:t>Non-Annualized Pay: $2.9m (3.6% of Budget)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Premium Pay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Compensated Absences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88417" y="3851515"/>
            <a:ext cx="5422392" cy="3006485"/>
          </a:xfrm>
        </p:spPr>
        <p:txBody>
          <a:bodyPr anchor="t"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cap="small" dirty="0" smtClean="0">
                <a:solidFill>
                  <a:schemeClr val="accent2"/>
                </a:solidFill>
              </a:rPr>
              <a:t>Overtime: $3.7m (4.5% of Budget)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2020 budget increased by $200k to account for pay increase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2019 Actual Overtime=$3.6m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cap="small" dirty="0" smtClean="0">
                <a:solidFill>
                  <a:schemeClr val="accent2"/>
                </a:solidFill>
              </a:rPr>
              <a:t>Permanent Wages: $46.9m (56.2% of Budget)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This includes the salary costs for all MPD staff net of budgeted salary savings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This amount also includes funding for the annual recruit class; In 2020 the Recruit Class has 50 participants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b="1" i="1" dirty="0" smtClean="0"/>
              <a:t>Total Positions: 598.7</a:t>
            </a:r>
          </a:p>
          <a:p>
            <a:pPr marL="666900" lvl="1" indent="-342900">
              <a:buFont typeface="+mj-lt"/>
              <a:buAutoNum type="arabicPeriod"/>
            </a:pPr>
            <a:r>
              <a:rPr lang="en-US" dirty="0" smtClean="0"/>
              <a:t>Civilian: 116.7</a:t>
            </a:r>
          </a:p>
          <a:p>
            <a:pPr marL="666900" lvl="1" indent="-342900">
              <a:buFont typeface="+mj-lt"/>
              <a:buAutoNum type="arabicPeriod"/>
            </a:pPr>
            <a:r>
              <a:rPr lang="en-US" dirty="0" smtClean="0"/>
              <a:t>Sworn: 482 (Up 3 Police Officer positions from 2019)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6674382"/>
              </p:ext>
            </p:extLst>
          </p:nvPr>
        </p:nvGraphicFramePr>
        <p:xfrm>
          <a:off x="235352" y="1846220"/>
          <a:ext cx="11956647" cy="17873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31973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MPD permanent Positions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9658604"/>
              </p:ext>
            </p:extLst>
          </p:nvPr>
        </p:nvGraphicFramePr>
        <p:xfrm>
          <a:off x="580858" y="504967"/>
          <a:ext cx="11029950" cy="58344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580858" y="5227093"/>
            <a:ext cx="11029950" cy="144666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/>
              <a:t>MPD Preservice Academy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2020 Adopted Budget includes $1.7m for the annual Academy that starts in May of each year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size of the Academy is based on the 3-year average attrition levels &amp; the number of vacancies when the Academy starts; in 2020 the 3-year average=34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actual size of the current Academy is 50, one of the largest Academy sizes in recent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503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21411" y="534300"/>
            <a:ext cx="11029950" cy="987425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How the Money is Spent: 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 smtClean="0">
                <a:solidFill>
                  <a:schemeClr val="accent1"/>
                </a:solidFill>
              </a:rPr>
              <a:t>What Makes Up Non-Personnel Spending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4294967295"/>
          </p:nvPr>
        </p:nvSpPr>
        <p:spPr>
          <a:xfrm>
            <a:off x="150125" y="1521725"/>
            <a:ext cx="7560859" cy="5336275"/>
          </a:xfrm>
        </p:spPr>
        <p:txBody>
          <a:bodyPr anchor="t"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1900" cap="small" dirty="0" smtClean="0">
                <a:solidFill>
                  <a:schemeClr val="accent2"/>
                </a:solidFill>
              </a:rPr>
              <a:t>Uniform &amp; Work Supplies: $855k (1.02% of Total Budget)</a:t>
            </a:r>
            <a:endParaRPr lang="en-US" sz="1900" cap="small" dirty="0">
              <a:solidFill>
                <a:schemeClr val="accent2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Uniform costs for sworn staff, including the annual recruit class: $470k</a:t>
            </a:r>
            <a:endParaRPr lang="en-US" sz="18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Work &amp; Ammunition supply costs: $385k</a:t>
            </a:r>
            <a:endParaRPr lang="en-US" sz="1700" cap="small" dirty="0" smtClean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900" cap="small" dirty="0" smtClean="0">
                <a:solidFill>
                  <a:schemeClr val="accent2"/>
                </a:solidFill>
              </a:rPr>
              <a:t>Fleet </a:t>
            </a:r>
            <a:r>
              <a:rPr lang="en-US" sz="1900" cap="small" dirty="0">
                <a:solidFill>
                  <a:schemeClr val="accent2"/>
                </a:solidFill>
              </a:rPr>
              <a:t>&amp; Radio Equipment: </a:t>
            </a:r>
            <a:r>
              <a:rPr lang="en-US" sz="1900" cap="small" dirty="0" smtClean="0">
                <a:solidFill>
                  <a:schemeClr val="accent2"/>
                </a:solidFill>
              </a:rPr>
              <a:t>$3.1m (3.68&amp; of Total Budget)</a:t>
            </a:r>
            <a:endParaRPr lang="en-US" sz="1900" cap="small" dirty="0">
              <a:solidFill>
                <a:schemeClr val="accent2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MPD currently has 1,306 piece of equipment as part of the City’s Fleet; this represents 22% of the total Fleet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The total value of these assets is $70.0m; 10.9% of the value of the total City fleet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This amount also includes estimate fuel costs for all MPD vehicles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cap="small" dirty="0">
                <a:solidFill>
                  <a:schemeClr val="accent2"/>
                </a:solidFill>
              </a:rPr>
              <a:t>Worker’s Comp &amp; Insurance Costs: $2.1m </a:t>
            </a:r>
            <a:r>
              <a:rPr lang="en-US" cap="small" dirty="0" smtClean="0">
                <a:solidFill>
                  <a:schemeClr val="accent2"/>
                </a:solidFill>
              </a:rPr>
              <a:t>(2.56% of Total Budget)</a:t>
            </a:r>
            <a:endParaRPr lang="en-US" cap="small" dirty="0">
              <a:solidFill>
                <a:schemeClr val="accent2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MPD’s share of costs for Worker’s Comp &amp; General Liability Insurance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The allocated amount is based on actual claims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cap="small" dirty="0">
                <a:solidFill>
                  <a:schemeClr val="accent2"/>
                </a:solidFill>
              </a:rPr>
              <a:t>Hardware &amp; Software: $629k </a:t>
            </a:r>
            <a:r>
              <a:rPr lang="en-US" cap="small" dirty="0" smtClean="0">
                <a:solidFill>
                  <a:schemeClr val="accent2"/>
                </a:solidFill>
              </a:rPr>
              <a:t>(0.75% of Total Budget)</a:t>
            </a:r>
            <a:endParaRPr lang="en-US" cap="small" dirty="0">
              <a:solidFill>
                <a:schemeClr val="accent2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Annual costs for all IT systems used by MPD (does not include citywide systems)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900" cap="small" dirty="0">
                <a:solidFill>
                  <a:schemeClr val="accent2"/>
                </a:solidFill>
              </a:rPr>
              <a:t>Facility &amp; Space Costs: $1.45m </a:t>
            </a:r>
            <a:r>
              <a:rPr lang="en-US" sz="1900" cap="small" dirty="0" smtClean="0">
                <a:solidFill>
                  <a:schemeClr val="accent2"/>
                </a:solidFill>
              </a:rPr>
              <a:t>(1.74% of Total Budget)</a:t>
            </a:r>
            <a:endParaRPr lang="en-US" sz="1900" cap="small" dirty="0">
              <a:solidFill>
                <a:schemeClr val="accent2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This includes rent, space, &amp; utility costs for all MPD facilities (6 District Stations, Training Center, Central Offices in City County </a:t>
            </a:r>
            <a:r>
              <a:rPr lang="en-US" dirty="0" err="1"/>
              <a:t>Bldg</a:t>
            </a:r>
            <a:endParaRPr lang="en-US" sz="1900" cap="small" dirty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900" cap="small" dirty="0">
                <a:solidFill>
                  <a:schemeClr val="accent2"/>
                </a:solidFill>
              </a:rPr>
              <a:t>Equipment: $331k </a:t>
            </a:r>
            <a:r>
              <a:rPr lang="en-US" sz="1900" cap="small" dirty="0" smtClean="0">
                <a:solidFill>
                  <a:schemeClr val="accent2"/>
                </a:solidFill>
              </a:rPr>
              <a:t>(0.40% of Total Budget)</a:t>
            </a:r>
            <a:endParaRPr lang="en-US" sz="1900" cap="small" dirty="0">
              <a:solidFill>
                <a:schemeClr val="accent2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Primarily equipment used in MPD vehicles &amp; District Stations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cap="small" dirty="0">
                <a:solidFill>
                  <a:schemeClr val="accent2"/>
                </a:solidFill>
              </a:rPr>
              <a:t>All Other: </a:t>
            </a:r>
            <a:r>
              <a:rPr lang="en-US" cap="small" dirty="0" smtClean="0">
                <a:solidFill>
                  <a:schemeClr val="accent2"/>
                </a:solidFill>
              </a:rPr>
              <a:t>$1.5m (1.77% of Total Budget)</a:t>
            </a:r>
            <a:endParaRPr lang="en-US" cap="small" dirty="0">
              <a:solidFill>
                <a:schemeClr val="accent2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This represents all other non-personnel expenditures including uniform costs and other misc expenditures 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4909766"/>
              </p:ext>
            </p:extLst>
          </p:nvPr>
        </p:nvGraphicFramePr>
        <p:xfrm>
          <a:off x="7839878" y="802096"/>
          <a:ext cx="4455242" cy="6055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572122" y="1028012"/>
            <a:ext cx="26830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2"/>
                </a:solidFill>
              </a:rPr>
              <a:t>Non-Personnel Total=$9,965,256 </a:t>
            </a:r>
            <a:endParaRPr lang="en-US" sz="1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470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Equipment Purchases: Capital vs. Operating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81690"/>
              </p:ext>
            </p:extLst>
          </p:nvPr>
        </p:nvGraphicFramePr>
        <p:xfrm>
          <a:off x="581025" y="1715956"/>
          <a:ext cx="11029950" cy="50123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968270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2272</TotalTime>
  <Words>1539</Words>
  <Application>Microsoft Office PowerPoint</Application>
  <PresentationFormat>Widescreen</PresentationFormat>
  <Paragraphs>175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Wingdings 2</vt:lpstr>
      <vt:lpstr>Dividend</vt:lpstr>
      <vt:lpstr>Police Department Budget Overview</vt:lpstr>
      <vt:lpstr>Budget Overview: 2020 Adopted Budget</vt:lpstr>
      <vt:lpstr>Where the money comes From:  Revenue Overview</vt:lpstr>
      <vt:lpstr>Where the money comes From:  Agency  Revenues</vt:lpstr>
      <vt:lpstr>How the Money is Spent:  Personnel vs. non-personnel Spending</vt:lpstr>
      <vt:lpstr>How the Money is Spent:  What Makes Up Personnel</vt:lpstr>
      <vt:lpstr>MPD permanent Positions</vt:lpstr>
      <vt:lpstr>How the Money is Spent:  What Makes Up Non-Personnel Spending</vt:lpstr>
      <vt:lpstr>Equipment Purchases: Capital vs. Operating</vt:lpstr>
      <vt:lpstr>PSRC Review of MPD Budget: Next steps</vt:lpstr>
      <vt:lpstr>Building Madison’s Budget</vt:lpstr>
      <vt:lpstr>Building Madison’s Budget</vt:lpstr>
      <vt:lpstr>Where are we in this Year’s process</vt:lpstr>
    </vt:vector>
  </TitlesOfParts>
  <Company>City of Madison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Capital improvement plan</dc:title>
  <dc:creator>fnlll</dc:creator>
  <cp:lastModifiedBy>fnlll</cp:lastModifiedBy>
  <cp:revision>117</cp:revision>
  <cp:lastPrinted>2017-05-31T13:40:28Z</cp:lastPrinted>
  <dcterms:created xsi:type="dcterms:W3CDTF">2017-05-29T19:23:35Z</dcterms:created>
  <dcterms:modified xsi:type="dcterms:W3CDTF">2020-06-22T14:17:05Z</dcterms:modified>
</cp:coreProperties>
</file>