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9"/>
  </p:handoutMasterIdLst>
  <p:sldIdLst>
    <p:sldId id="256" r:id="rId2"/>
    <p:sldId id="257" r:id="rId3"/>
    <p:sldId id="258" r:id="rId4"/>
    <p:sldId id="259" r:id="rId5"/>
    <p:sldId id="260" r:id="rId6"/>
    <p:sldId id="261" r:id="rId7"/>
    <p:sldId id="262"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440" y="-10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B50D857-9D8C-43AA-BBB2-76CAFC25B920}" type="datetimeFigureOut">
              <a:rPr lang="en-US" smtClean="0"/>
              <a:t>8/9/2016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96969EC-97E4-422D-A4E3-68BB28762592}" type="slidenum">
              <a:rPr lang="en-US" smtClean="0"/>
              <a:t>‹#›</a:t>
            </a:fld>
            <a:endParaRPr lang="en-US"/>
          </a:p>
        </p:txBody>
      </p:sp>
    </p:spTree>
    <p:extLst>
      <p:ext uri="{BB962C8B-B14F-4D97-AF65-F5344CB8AC3E}">
        <p14:creationId xmlns:p14="http://schemas.microsoft.com/office/powerpoint/2010/main" val="170361531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BEFB284-B785-4625-AA09-A08AABD20963}" type="datetimeFigureOut">
              <a:rPr lang="en-US" smtClean="0"/>
              <a:t>8/9/2016</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06F73A1-80D2-4F6F-B010-7D4E19107EC8}"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EFB284-B785-4625-AA09-A08AABD20963}" type="datetimeFigureOut">
              <a:rPr lang="en-US" smtClean="0"/>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F73A1-80D2-4F6F-B010-7D4E19107EC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A06F73A1-80D2-4F6F-B010-7D4E19107EC8}"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EFB284-B785-4625-AA09-A08AABD20963}" type="datetimeFigureOut">
              <a:rPr lang="en-US" smtClean="0"/>
              <a:t>8/9/2016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BEFB284-B785-4625-AA09-A08AABD20963}" type="datetimeFigureOut">
              <a:rPr lang="en-US" smtClean="0"/>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A06F73A1-80D2-4F6F-B010-7D4E19107EC8}"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BEFB284-B785-4625-AA09-A08AABD20963}" type="datetimeFigureOut">
              <a:rPr lang="en-US" smtClean="0"/>
              <a:t>8/9/2016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06F73A1-80D2-4F6F-B010-7D4E19107EC8}"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BEFB284-B785-4625-AA09-A08AABD20963}" type="datetimeFigureOut">
              <a:rPr lang="en-US" smtClean="0"/>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6F73A1-80D2-4F6F-B010-7D4E19107EC8}"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BEFB284-B785-4625-AA09-A08AABD20963}" type="datetimeFigureOut">
              <a:rPr lang="en-US" smtClean="0"/>
              <a:t>8/9/2016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A06F73A1-80D2-4F6F-B010-7D4E19107EC8}"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BEFB284-B785-4625-AA09-A08AABD20963}" type="datetimeFigureOut">
              <a:rPr lang="en-US" smtClean="0"/>
              <a:t>8/9/2016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A06F73A1-80D2-4F6F-B010-7D4E19107EC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BEFB284-B785-4625-AA09-A08AABD20963}" type="datetimeFigureOut">
              <a:rPr lang="en-US" smtClean="0"/>
              <a:t>8/9/2016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A06F73A1-80D2-4F6F-B010-7D4E19107E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A06F73A1-80D2-4F6F-B010-7D4E19107EC8}"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BEFB284-B785-4625-AA09-A08AABD20963}" type="datetimeFigureOut">
              <a:rPr lang="en-US" smtClean="0"/>
              <a:t>8/9/2016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A06F73A1-80D2-4F6F-B010-7D4E19107EC8}"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BEFB284-B785-4625-AA09-A08AABD20963}" type="datetimeFigureOut">
              <a:rPr lang="en-US" smtClean="0"/>
              <a:t>8/9/2016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BEFB284-B785-4625-AA09-A08AABD20963}" type="datetimeFigureOut">
              <a:rPr lang="en-US" smtClean="0"/>
              <a:t>8/9/2016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06F73A1-80D2-4F6F-B010-7D4E19107EC8}"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16050" y="3276600"/>
            <a:ext cx="6400800" cy="1752600"/>
          </a:xfrm>
        </p:spPr>
        <p:txBody>
          <a:bodyPr/>
          <a:lstStyle/>
          <a:p>
            <a:r>
              <a:rPr lang="en-US" dirty="0" smtClean="0">
                <a:solidFill>
                  <a:schemeClr val="tx1"/>
                </a:solidFill>
              </a:rPr>
              <a:t>August 2016</a:t>
            </a:r>
            <a:endParaRPr lang="en-US" dirty="0">
              <a:solidFill>
                <a:schemeClr val="tx1"/>
              </a:solidFill>
            </a:endParaRPr>
          </a:p>
        </p:txBody>
      </p:sp>
      <p:sp>
        <p:nvSpPr>
          <p:cNvPr id="2" name="Title 1"/>
          <p:cNvSpPr>
            <a:spLocks noGrp="1"/>
          </p:cNvSpPr>
          <p:nvPr>
            <p:ph type="ctrTitle"/>
          </p:nvPr>
        </p:nvSpPr>
        <p:spPr>
          <a:xfrm>
            <a:off x="685800" y="533400"/>
            <a:ext cx="7772400" cy="1219200"/>
          </a:xfrm>
        </p:spPr>
        <p:txBody>
          <a:bodyPr/>
          <a:lstStyle/>
          <a:p>
            <a:r>
              <a:rPr lang="en-US" dirty="0" smtClean="0">
                <a:solidFill>
                  <a:schemeClr val="tx1"/>
                </a:solidFill>
              </a:rPr>
              <a:t>Dane County Budget Process</a:t>
            </a:r>
            <a:endParaRPr lang="en-US" dirty="0">
              <a:solidFill>
                <a:schemeClr val="tx1"/>
              </a:solidFill>
            </a:endParaRPr>
          </a:p>
        </p:txBody>
      </p:sp>
      <p:pic>
        <p:nvPicPr>
          <p:cNvPr id="1028" name="Picture 4" descr="https://www.countyofdane.com/img/logos/DaneCountySeal_RGB_colo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6200" y="1765300"/>
            <a:ext cx="1447800" cy="144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8102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Overview</a:t>
            </a:r>
            <a:endParaRPr lang="en-US" dirty="0">
              <a:solidFill>
                <a:schemeClr val="tx1"/>
              </a:solidFill>
            </a:endParaRPr>
          </a:p>
        </p:txBody>
      </p:sp>
      <p:sp>
        <p:nvSpPr>
          <p:cNvPr id="3" name="Content Placeholder 2"/>
          <p:cNvSpPr>
            <a:spLocks noGrp="1"/>
          </p:cNvSpPr>
          <p:nvPr>
            <p:ph sz="quarter" idx="1"/>
          </p:nvPr>
        </p:nvSpPr>
        <p:spPr/>
        <p:txBody>
          <a:bodyPr>
            <a:normAutofit/>
          </a:bodyPr>
          <a:lstStyle/>
          <a:p>
            <a:pPr lvl="1">
              <a:spcBef>
                <a:spcPct val="0"/>
              </a:spcBef>
              <a:buFont typeface="Wingdings" panose="05000000000000000000" pitchFamily="2" charset="2"/>
              <a:buChar char="q"/>
            </a:pPr>
            <a:r>
              <a:rPr lang="en-US" altLang="en-US" sz="2800" dirty="0">
                <a:solidFill>
                  <a:sysClr val="windowText" lastClr="000000"/>
                </a:solidFill>
                <a:latin typeface="Arial" pitchFamily="34" charset="0"/>
              </a:rPr>
              <a:t>The budget is divided between the Operating Budget and the Capital Budget.</a:t>
            </a:r>
          </a:p>
          <a:p>
            <a:pPr lvl="1">
              <a:spcBef>
                <a:spcPct val="0"/>
              </a:spcBef>
              <a:buFont typeface="Wingdings" panose="05000000000000000000" pitchFamily="2" charset="2"/>
              <a:buChar char="q"/>
            </a:pPr>
            <a:endParaRPr lang="en-US" altLang="en-US" sz="2800" dirty="0">
              <a:solidFill>
                <a:sysClr val="windowText" lastClr="000000"/>
              </a:solidFill>
              <a:latin typeface="Arial" pitchFamily="34" charset="0"/>
            </a:endParaRPr>
          </a:p>
          <a:p>
            <a:pPr lvl="1">
              <a:spcBef>
                <a:spcPct val="0"/>
              </a:spcBef>
              <a:buFont typeface="Wingdings" panose="05000000000000000000" pitchFamily="2" charset="2"/>
              <a:buChar char="q"/>
            </a:pPr>
            <a:r>
              <a:rPr lang="en-US" altLang="en-US" sz="2800" dirty="0">
                <a:solidFill>
                  <a:sysClr val="windowText" lastClr="000000"/>
                </a:solidFill>
                <a:latin typeface="Arial" pitchFamily="34" charset="0"/>
              </a:rPr>
              <a:t>In 2016, the Operating Budget is $567.4 million and the Capital Budget is $40.5 million.</a:t>
            </a:r>
          </a:p>
          <a:p>
            <a:pPr lvl="1">
              <a:spcBef>
                <a:spcPct val="0"/>
              </a:spcBef>
              <a:buFont typeface="Wingdings" panose="05000000000000000000" pitchFamily="2" charset="2"/>
              <a:buChar char="q"/>
            </a:pPr>
            <a:endParaRPr lang="en-US" altLang="en-US" sz="2800" dirty="0">
              <a:solidFill>
                <a:sysClr val="windowText" lastClr="000000"/>
              </a:solidFill>
              <a:latin typeface="Arial" pitchFamily="34" charset="0"/>
            </a:endParaRPr>
          </a:p>
          <a:p>
            <a:pPr lvl="1">
              <a:spcBef>
                <a:spcPct val="0"/>
              </a:spcBef>
              <a:buFont typeface="Wingdings" panose="05000000000000000000" pitchFamily="2" charset="2"/>
              <a:buChar char="q"/>
            </a:pPr>
            <a:r>
              <a:rPr lang="en-US" altLang="en-US" sz="2800" dirty="0">
                <a:solidFill>
                  <a:sysClr val="windowText" lastClr="000000"/>
                </a:solidFill>
                <a:latin typeface="Arial" pitchFamily="34" charset="0"/>
              </a:rPr>
              <a:t>The tax rate in 2016 is $3.15 for every $1,000 of value, so an average Madison home valued at $246,000 pays $775.90 in county property taxes. ($246,000/1,000) x $3.15</a:t>
            </a:r>
            <a:r>
              <a:rPr lang="en-US" altLang="en-US" sz="2800" dirty="0" smtClean="0">
                <a:solidFill>
                  <a:sysClr val="windowText" lastClr="000000"/>
                </a:solidFill>
                <a:latin typeface="Arial" pitchFamily="34" charset="0"/>
              </a:rPr>
              <a:t>.</a:t>
            </a:r>
            <a:endParaRPr lang="en-US" altLang="en-US" sz="2800" dirty="0">
              <a:solidFill>
                <a:sysClr val="windowText" lastClr="000000"/>
              </a:solidFill>
              <a:latin typeface="Arial" pitchFamily="34" charset="0"/>
            </a:endParaRPr>
          </a:p>
        </p:txBody>
      </p:sp>
    </p:spTree>
    <p:extLst>
      <p:ext uri="{BB962C8B-B14F-4D97-AF65-F5344CB8AC3E}">
        <p14:creationId xmlns:p14="http://schemas.microsoft.com/office/powerpoint/2010/main" val="2019586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Operating Budget</a:t>
            </a:r>
            <a:endParaRPr lang="en-US" dirty="0">
              <a:solidFill>
                <a:schemeClr val="tx1"/>
              </a:solidFill>
            </a:endParaRPr>
          </a:p>
        </p:txBody>
      </p:sp>
      <p:sp>
        <p:nvSpPr>
          <p:cNvPr id="3" name="Content Placeholder 2"/>
          <p:cNvSpPr>
            <a:spLocks noGrp="1"/>
          </p:cNvSpPr>
          <p:nvPr>
            <p:ph sz="quarter" idx="1"/>
          </p:nvPr>
        </p:nvSpPr>
        <p:spPr/>
        <p:txBody>
          <a:bodyPr>
            <a:normAutofit/>
          </a:bodyPr>
          <a:lstStyle/>
          <a:p>
            <a:pPr lvl="1">
              <a:spcBef>
                <a:spcPct val="0"/>
              </a:spcBef>
              <a:buFont typeface="Wingdings" panose="05000000000000000000" pitchFamily="2" charset="2"/>
              <a:buChar char="q"/>
            </a:pPr>
            <a:r>
              <a:rPr lang="en-US" altLang="en-US" sz="3200" dirty="0">
                <a:solidFill>
                  <a:schemeClr val="tx1"/>
                </a:solidFill>
                <a:latin typeface="Arial" pitchFamily="34" charset="0"/>
              </a:rPr>
              <a:t>The Operating Budget funds expenses like staff, operating costs, contractual costs, and on-going activities in departments.</a:t>
            </a:r>
          </a:p>
          <a:p>
            <a:pPr lvl="1">
              <a:spcBef>
                <a:spcPct val="0"/>
              </a:spcBef>
              <a:buFont typeface="Wingdings" panose="05000000000000000000" pitchFamily="2" charset="2"/>
              <a:buChar char="q"/>
            </a:pPr>
            <a:endParaRPr lang="en-US" altLang="en-US" sz="3200" dirty="0">
              <a:solidFill>
                <a:schemeClr val="tx1"/>
              </a:solidFill>
              <a:latin typeface="Arial" pitchFamily="34" charset="0"/>
            </a:endParaRPr>
          </a:p>
          <a:p>
            <a:pPr lvl="1">
              <a:spcBef>
                <a:spcPct val="0"/>
              </a:spcBef>
              <a:buFont typeface="Wingdings" panose="05000000000000000000" pitchFamily="2" charset="2"/>
              <a:buChar char="q"/>
            </a:pPr>
            <a:r>
              <a:rPr lang="en-US" altLang="en-US" sz="3200" dirty="0">
                <a:solidFill>
                  <a:schemeClr val="tx1"/>
                </a:solidFill>
                <a:latin typeface="Arial" pitchFamily="34" charset="0"/>
              </a:rPr>
              <a:t>The Operating Budget is funded from a wide variety of sources such as intergovernmental revenues, grants, fees, property taxes and sales tax</a:t>
            </a:r>
            <a:r>
              <a:rPr lang="en-US" altLang="en-US" sz="3200" dirty="0" smtClean="0">
                <a:solidFill>
                  <a:schemeClr val="tx1"/>
                </a:solidFill>
                <a:latin typeface="Arial" pitchFamily="34" charset="0"/>
              </a:rPr>
              <a:t>.</a:t>
            </a:r>
            <a:endParaRPr lang="en-US" altLang="en-US" sz="3200" dirty="0">
              <a:solidFill>
                <a:schemeClr val="tx1"/>
              </a:solidFill>
              <a:latin typeface="Arial" pitchFamily="34" charset="0"/>
            </a:endParaRPr>
          </a:p>
        </p:txBody>
      </p:sp>
    </p:spTree>
    <p:extLst>
      <p:ext uri="{BB962C8B-B14F-4D97-AF65-F5344CB8AC3E}">
        <p14:creationId xmlns:p14="http://schemas.microsoft.com/office/powerpoint/2010/main" val="1629272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Capital Budget	</a:t>
            </a:r>
            <a:endParaRPr lang="en-US" dirty="0">
              <a:solidFill>
                <a:schemeClr val="tx1"/>
              </a:solidFill>
            </a:endParaRPr>
          </a:p>
        </p:txBody>
      </p:sp>
      <p:sp>
        <p:nvSpPr>
          <p:cNvPr id="3" name="Content Placeholder 2"/>
          <p:cNvSpPr>
            <a:spLocks noGrp="1"/>
          </p:cNvSpPr>
          <p:nvPr>
            <p:ph sz="quarter" idx="1"/>
          </p:nvPr>
        </p:nvSpPr>
        <p:spPr/>
        <p:txBody>
          <a:bodyPr/>
          <a:lstStyle/>
          <a:p>
            <a:pPr lvl="1">
              <a:spcBef>
                <a:spcPct val="0"/>
              </a:spcBef>
              <a:buFont typeface="Wingdings" panose="05000000000000000000" pitchFamily="2" charset="2"/>
              <a:buChar char="q"/>
            </a:pPr>
            <a:r>
              <a:rPr lang="en-US" altLang="en-US" sz="2800" dirty="0">
                <a:solidFill>
                  <a:schemeClr val="tx1"/>
                </a:solidFill>
                <a:latin typeface="Arial" pitchFamily="34" charset="0"/>
              </a:rPr>
              <a:t>The Capital Budget funds one-time projects.</a:t>
            </a:r>
          </a:p>
          <a:p>
            <a:pPr lvl="1">
              <a:spcBef>
                <a:spcPct val="0"/>
              </a:spcBef>
              <a:buFont typeface="Wingdings" panose="05000000000000000000" pitchFamily="2" charset="2"/>
              <a:buChar char="q"/>
            </a:pPr>
            <a:endParaRPr lang="en-US" altLang="en-US" sz="2800" dirty="0">
              <a:solidFill>
                <a:schemeClr val="tx1"/>
              </a:solidFill>
              <a:latin typeface="Arial" pitchFamily="34" charset="0"/>
            </a:endParaRPr>
          </a:p>
          <a:p>
            <a:pPr lvl="1">
              <a:spcBef>
                <a:spcPct val="0"/>
              </a:spcBef>
              <a:buFont typeface="Wingdings" panose="05000000000000000000" pitchFamily="2" charset="2"/>
              <a:buChar char="q"/>
            </a:pPr>
            <a:r>
              <a:rPr lang="en-US" altLang="en-US" sz="2800" dirty="0">
                <a:solidFill>
                  <a:schemeClr val="tx1"/>
                </a:solidFill>
                <a:latin typeface="Arial" pitchFamily="34" charset="0"/>
              </a:rPr>
              <a:t>Examples are:  the Badger Prairie Health Care Center, the Conservation Fund, building remodeling, highway construction and major technology upgrades.</a:t>
            </a:r>
          </a:p>
          <a:p>
            <a:pPr lvl="1">
              <a:spcBef>
                <a:spcPct val="0"/>
              </a:spcBef>
              <a:buFont typeface="Wingdings" panose="05000000000000000000" pitchFamily="2" charset="2"/>
              <a:buChar char="q"/>
            </a:pPr>
            <a:endParaRPr lang="en-US" altLang="en-US" sz="2800" dirty="0">
              <a:solidFill>
                <a:schemeClr val="tx1"/>
              </a:solidFill>
              <a:latin typeface="Arial" pitchFamily="34" charset="0"/>
            </a:endParaRPr>
          </a:p>
          <a:p>
            <a:pPr lvl="1">
              <a:spcBef>
                <a:spcPct val="0"/>
              </a:spcBef>
              <a:buFont typeface="Wingdings" panose="05000000000000000000" pitchFamily="2" charset="2"/>
              <a:buChar char="q"/>
            </a:pPr>
            <a:r>
              <a:rPr lang="en-US" altLang="en-US" sz="2800" dirty="0">
                <a:solidFill>
                  <a:schemeClr val="tx1"/>
                </a:solidFill>
                <a:latin typeface="Arial" pitchFamily="34" charset="0"/>
              </a:rPr>
              <a:t>The Capital Budget is primarily funded with the proceeds of bonds and notes issued by the County</a:t>
            </a:r>
            <a:r>
              <a:rPr lang="en-US" altLang="en-US" sz="2000" dirty="0" smtClean="0">
                <a:solidFill>
                  <a:schemeClr val="tx1"/>
                </a:solidFill>
                <a:latin typeface="Arial" pitchFamily="34" charset="0"/>
              </a:rPr>
              <a:t>.</a:t>
            </a:r>
            <a:endParaRPr lang="en-US" altLang="en-US" sz="2000" dirty="0">
              <a:solidFill>
                <a:schemeClr val="tx1"/>
              </a:solidFill>
              <a:latin typeface="Arial" pitchFamily="34" charset="0"/>
            </a:endParaRPr>
          </a:p>
        </p:txBody>
      </p:sp>
    </p:spTree>
    <p:extLst>
      <p:ext uri="{BB962C8B-B14F-4D97-AF65-F5344CB8AC3E}">
        <p14:creationId xmlns:p14="http://schemas.microsoft.com/office/powerpoint/2010/main" val="1077431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Budget Schedule</a:t>
            </a:r>
            <a:endParaRPr lang="en-US" dirty="0">
              <a:solidFill>
                <a:schemeClr val="tx1"/>
              </a:solidFill>
            </a:endParaRPr>
          </a:p>
        </p:txBody>
      </p:sp>
      <p:sp>
        <p:nvSpPr>
          <p:cNvPr id="3" name="Content Placeholder 2"/>
          <p:cNvSpPr>
            <a:spLocks noGrp="1"/>
          </p:cNvSpPr>
          <p:nvPr>
            <p:ph sz="quarter" idx="1"/>
          </p:nvPr>
        </p:nvSpPr>
        <p:spPr/>
        <p:txBody>
          <a:bodyPr>
            <a:normAutofit lnSpcReduction="10000"/>
          </a:bodyPr>
          <a:lstStyle/>
          <a:p>
            <a:pPr marL="0" indent="0">
              <a:spcBef>
                <a:spcPct val="0"/>
              </a:spcBef>
              <a:buNone/>
            </a:pPr>
            <a:r>
              <a:rPr lang="en-US" altLang="en-US" sz="2800" b="1" u="sng" dirty="0">
                <a:latin typeface="Arial" pitchFamily="34" charset="0"/>
              </a:rPr>
              <a:t>May</a:t>
            </a:r>
            <a:r>
              <a:rPr lang="en-US" altLang="en-US" sz="2800" dirty="0">
                <a:latin typeface="Arial" pitchFamily="34" charset="0"/>
              </a:rPr>
              <a:t>-The County Executive distributes budget guidelines to departments.</a:t>
            </a:r>
          </a:p>
          <a:p>
            <a:pPr>
              <a:spcBef>
                <a:spcPct val="0"/>
              </a:spcBef>
              <a:buFontTx/>
              <a:buChar char="•"/>
            </a:pPr>
            <a:endParaRPr lang="en-US" altLang="en-US" sz="2800" dirty="0">
              <a:latin typeface="Arial" pitchFamily="34" charset="0"/>
            </a:endParaRPr>
          </a:p>
          <a:p>
            <a:pPr marL="0" indent="0">
              <a:spcBef>
                <a:spcPct val="0"/>
              </a:spcBef>
              <a:buNone/>
            </a:pPr>
            <a:r>
              <a:rPr lang="en-US" altLang="en-US" sz="2800" b="1" u="sng" dirty="0">
                <a:latin typeface="Arial" pitchFamily="34" charset="0"/>
              </a:rPr>
              <a:t>May-July</a:t>
            </a:r>
            <a:r>
              <a:rPr lang="en-US" altLang="en-US" sz="2800" dirty="0">
                <a:latin typeface="Arial" pitchFamily="34" charset="0"/>
              </a:rPr>
              <a:t>-Departments prepare their budget requests for the next calendar year.</a:t>
            </a:r>
          </a:p>
          <a:p>
            <a:pPr>
              <a:spcBef>
                <a:spcPct val="0"/>
              </a:spcBef>
              <a:buFontTx/>
              <a:buChar char="•"/>
            </a:pPr>
            <a:endParaRPr lang="en-US" altLang="en-US" sz="2800" dirty="0">
              <a:latin typeface="Arial" pitchFamily="34" charset="0"/>
            </a:endParaRPr>
          </a:p>
          <a:p>
            <a:pPr marL="0" indent="0">
              <a:spcBef>
                <a:spcPct val="0"/>
              </a:spcBef>
              <a:buNone/>
            </a:pPr>
            <a:r>
              <a:rPr lang="en-US" altLang="en-US" sz="2800" b="1" u="sng" dirty="0">
                <a:latin typeface="Arial" pitchFamily="34" charset="0"/>
              </a:rPr>
              <a:t>July-August</a:t>
            </a:r>
            <a:r>
              <a:rPr lang="en-US" altLang="en-US" sz="2800" dirty="0">
                <a:latin typeface="Arial" pitchFamily="34" charset="0"/>
              </a:rPr>
              <a:t>-The Department of Administration and the County Executive review budget requests.  Copies of requests are available in the County Board Office, and the Department of Human Services (DHS) posts its request online.</a:t>
            </a:r>
          </a:p>
          <a:p>
            <a:endParaRPr lang="en-US" dirty="0"/>
          </a:p>
        </p:txBody>
      </p:sp>
    </p:spTree>
    <p:extLst>
      <p:ext uri="{BB962C8B-B14F-4D97-AF65-F5344CB8AC3E}">
        <p14:creationId xmlns:p14="http://schemas.microsoft.com/office/powerpoint/2010/main" val="1272239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Budget Schedule</a:t>
            </a:r>
            <a:endParaRPr lang="en-US" dirty="0">
              <a:solidFill>
                <a:schemeClr val="tx1"/>
              </a:solidFill>
            </a:endParaRPr>
          </a:p>
        </p:txBody>
      </p:sp>
      <p:sp>
        <p:nvSpPr>
          <p:cNvPr id="3" name="Content Placeholder 2"/>
          <p:cNvSpPr>
            <a:spLocks noGrp="1"/>
          </p:cNvSpPr>
          <p:nvPr>
            <p:ph sz="quarter" idx="1"/>
          </p:nvPr>
        </p:nvSpPr>
        <p:spPr/>
        <p:txBody>
          <a:bodyPr>
            <a:normAutofit fontScale="85000" lnSpcReduction="20000"/>
          </a:bodyPr>
          <a:lstStyle/>
          <a:p>
            <a:pPr marL="0" indent="0">
              <a:buNone/>
            </a:pPr>
            <a:r>
              <a:rPr lang="en-US" altLang="en-US" sz="2800" b="1" u="sng" dirty="0">
                <a:latin typeface="Arial" pitchFamily="34" charset="0"/>
              </a:rPr>
              <a:t>September</a:t>
            </a:r>
            <a:r>
              <a:rPr lang="en-US" altLang="en-US" sz="2800" dirty="0">
                <a:latin typeface="Arial" pitchFamily="34" charset="0"/>
              </a:rPr>
              <a:t>-Departments present their budget requests at a hearing before the County Board. The DHS hearing will be 9/15 at the Alliant Energy Center; the hearing for the budgets of all other departments will be 9/7 at the CCB</a:t>
            </a:r>
            <a:r>
              <a:rPr lang="en-US" altLang="en-US" sz="2800" dirty="0" smtClean="0">
                <a:latin typeface="Arial" pitchFamily="34" charset="0"/>
              </a:rPr>
              <a:t>.</a:t>
            </a:r>
          </a:p>
          <a:p>
            <a:pPr marL="0" indent="0">
              <a:buNone/>
            </a:pPr>
            <a:endParaRPr lang="en-US" altLang="en-US" sz="2800" dirty="0">
              <a:latin typeface="Arial" pitchFamily="34" charset="0"/>
            </a:endParaRPr>
          </a:p>
          <a:p>
            <a:pPr marL="0" indent="0">
              <a:spcBef>
                <a:spcPct val="0"/>
              </a:spcBef>
              <a:buNone/>
            </a:pPr>
            <a:r>
              <a:rPr lang="en-US" altLang="en-US" sz="2800" b="1" u="sng" dirty="0">
                <a:latin typeface="Arial" pitchFamily="34" charset="0"/>
              </a:rPr>
              <a:t>August-September</a:t>
            </a:r>
            <a:r>
              <a:rPr lang="en-US" altLang="en-US" sz="2800" dirty="0">
                <a:latin typeface="Arial" pitchFamily="34" charset="0"/>
              </a:rPr>
              <a:t>- The County Executive prepares the Annual Budget.</a:t>
            </a:r>
          </a:p>
          <a:p>
            <a:pPr>
              <a:spcBef>
                <a:spcPct val="0"/>
              </a:spcBef>
              <a:buFontTx/>
              <a:buChar char="•"/>
            </a:pPr>
            <a:endParaRPr lang="en-US" altLang="en-US" sz="2800" dirty="0">
              <a:latin typeface="Arial" pitchFamily="34" charset="0"/>
            </a:endParaRPr>
          </a:p>
          <a:p>
            <a:pPr marL="0" indent="0">
              <a:spcBef>
                <a:spcPct val="0"/>
              </a:spcBef>
              <a:buNone/>
            </a:pPr>
            <a:r>
              <a:rPr lang="en-US" altLang="en-US" sz="2800" b="1" u="sng" dirty="0">
                <a:latin typeface="Arial" pitchFamily="34" charset="0"/>
              </a:rPr>
              <a:t>October 1</a:t>
            </a:r>
            <a:r>
              <a:rPr lang="en-US" altLang="en-US" sz="2800" dirty="0">
                <a:latin typeface="Arial" pitchFamily="34" charset="0"/>
              </a:rPr>
              <a:t>-The County Executive releases his Proposed Budget</a:t>
            </a:r>
          </a:p>
          <a:p>
            <a:pPr>
              <a:spcBef>
                <a:spcPct val="0"/>
              </a:spcBef>
              <a:buFontTx/>
              <a:buChar char="•"/>
            </a:pPr>
            <a:endParaRPr lang="en-US" altLang="en-US" sz="2800" dirty="0">
              <a:latin typeface="Arial" pitchFamily="34" charset="0"/>
            </a:endParaRPr>
          </a:p>
          <a:p>
            <a:pPr marL="0" indent="0">
              <a:spcBef>
                <a:spcPct val="0"/>
              </a:spcBef>
              <a:buNone/>
            </a:pPr>
            <a:r>
              <a:rPr lang="en-US" altLang="en-US" sz="2800" b="1" u="sng" dirty="0">
                <a:latin typeface="Arial" pitchFamily="34" charset="0"/>
              </a:rPr>
              <a:t>October</a:t>
            </a:r>
            <a:r>
              <a:rPr lang="en-US" altLang="en-US" sz="2800" dirty="0">
                <a:latin typeface="Arial" pitchFamily="34" charset="0"/>
              </a:rPr>
              <a:t>- The Operating and Capital Budget Resolutions are introduced.  The public hearing on the County Executive’s Proposed Budget is held before the Board. The public hearing will be on 10/19 at the CCB.</a:t>
            </a:r>
          </a:p>
          <a:p>
            <a:pPr marL="0" indent="0">
              <a:buNone/>
            </a:pPr>
            <a:endParaRPr lang="en-US" altLang="en-US" sz="2800" dirty="0">
              <a:latin typeface="Arial" pitchFamily="34" charset="0"/>
            </a:endParaRPr>
          </a:p>
          <a:p>
            <a:pPr marL="0" indent="0">
              <a:buNone/>
            </a:pPr>
            <a:endParaRPr lang="en-US" dirty="0"/>
          </a:p>
        </p:txBody>
      </p:sp>
    </p:spTree>
    <p:extLst>
      <p:ext uri="{BB962C8B-B14F-4D97-AF65-F5344CB8AC3E}">
        <p14:creationId xmlns:p14="http://schemas.microsoft.com/office/powerpoint/2010/main" val="3748264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Budget Schedule</a:t>
            </a:r>
            <a:endParaRPr lang="en-US" dirty="0">
              <a:solidFill>
                <a:schemeClr val="tx1"/>
              </a:solidFill>
            </a:endParaRPr>
          </a:p>
        </p:txBody>
      </p:sp>
      <p:sp>
        <p:nvSpPr>
          <p:cNvPr id="3" name="Content Placeholder 2"/>
          <p:cNvSpPr>
            <a:spLocks noGrp="1"/>
          </p:cNvSpPr>
          <p:nvPr>
            <p:ph sz="quarter" idx="1"/>
          </p:nvPr>
        </p:nvSpPr>
        <p:spPr/>
        <p:txBody>
          <a:bodyPr>
            <a:normAutofit fontScale="92500" lnSpcReduction="10000"/>
          </a:bodyPr>
          <a:lstStyle/>
          <a:p>
            <a:pPr marL="0" indent="0">
              <a:spcBef>
                <a:spcPct val="0"/>
              </a:spcBef>
              <a:buNone/>
            </a:pPr>
            <a:r>
              <a:rPr lang="en-US" altLang="en-US" sz="2800" b="1" u="sng" dirty="0">
                <a:latin typeface="Arial" pitchFamily="34" charset="0"/>
              </a:rPr>
              <a:t>October-Early November</a:t>
            </a:r>
            <a:r>
              <a:rPr lang="en-US" altLang="en-US" sz="2800" dirty="0">
                <a:latin typeface="Arial" pitchFamily="34" charset="0"/>
              </a:rPr>
              <a:t>-County Board Committees Review and Amend the County Executive’s Proposed Budget.  Committees make recommendations to the Personnel and Finance Committee.</a:t>
            </a:r>
          </a:p>
          <a:p>
            <a:pPr>
              <a:spcBef>
                <a:spcPct val="0"/>
              </a:spcBef>
              <a:buFontTx/>
              <a:buChar char="•"/>
            </a:pPr>
            <a:endParaRPr lang="en-US" altLang="en-US" sz="2800" dirty="0">
              <a:latin typeface="Arial" pitchFamily="34" charset="0"/>
            </a:endParaRPr>
          </a:p>
          <a:p>
            <a:pPr marL="0" indent="0">
              <a:spcBef>
                <a:spcPct val="0"/>
              </a:spcBef>
              <a:buNone/>
            </a:pPr>
            <a:r>
              <a:rPr lang="en-US" altLang="en-US" sz="2800" b="1" u="sng" dirty="0">
                <a:latin typeface="Arial" pitchFamily="34" charset="0"/>
              </a:rPr>
              <a:t>October-Early November</a:t>
            </a:r>
            <a:r>
              <a:rPr lang="en-US" altLang="en-US" sz="2800" dirty="0">
                <a:latin typeface="Arial" pitchFamily="34" charset="0"/>
              </a:rPr>
              <a:t>- The Personnel and Finance Committee makes recommendation on the Operating and Capital budget resolutions to the full County Board.</a:t>
            </a:r>
          </a:p>
          <a:p>
            <a:pPr>
              <a:spcBef>
                <a:spcPct val="0"/>
              </a:spcBef>
              <a:buFontTx/>
              <a:buChar char="•"/>
            </a:pPr>
            <a:endParaRPr lang="en-US" altLang="en-US" sz="2800" dirty="0">
              <a:latin typeface="Arial" pitchFamily="34" charset="0"/>
            </a:endParaRPr>
          </a:p>
          <a:p>
            <a:pPr marL="0" indent="0">
              <a:spcBef>
                <a:spcPct val="0"/>
              </a:spcBef>
              <a:buNone/>
            </a:pPr>
            <a:r>
              <a:rPr lang="en-US" altLang="en-US" sz="2800" b="1" u="sng" dirty="0">
                <a:latin typeface="Arial" pitchFamily="34" charset="0"/>
              </a:rPr>
              <a:t>Mid November</a:t>
            </a:r>
            <a:r>
              <a:rPr lang="en-US" altLang="en-US" sz="2800" dirty="0">
                <a:latin typeface="Arial" pitchFamily="34" charset="0"/>
              </a:rPr>
              <a:t>- The County Board adopts the Operating and Capital Budget Resolutions and sets the tax levy.</a:t>
            </a:r>
          </a:p>
          <a:p>
            <a:pPr marL="0" indent="0">
              <a:buNone/>
            </a:pPr>
            <a:endParaRPr lang="en-US" dirty="0"/>
          </a:p>
        </p:txBody>
      </p:sp>
    </p:spTree>
    <p:extLst>
      <p:ext uri="{BB962C8B-B14F-4D97-AF65-F5344CB8AC3E}">
        <p14:creationId xmlns:p14="http://schemas.microsoft.com/office/powerpoint/2010/main" val="41119734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TotalTime>
  <Words>397</Words>
  <Application>Microsoft Office PowerPoint</Application>
  <PresentationFormat>On-screen Show (4:3)</PresentationFormat>
  <Paragraphs>38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Civic</vt:lpstr>
      <vt:lpstr>Dane County Budget Process</vt:lpstr>
      <vt:lpstr>Overview</vt:lpstr>
      <vt:lpstr>Operating Budget</vt:lpstr>
      <vt:lpstr>Capital Budget </vt:lpstr>
      <vt:lpstr>Budget Schedule</vt:lpstr>
      <vt:lpstr>Budget Schedule</vt:lpstr>
      <vt:lpstr>Budget Schedule</vt:lpstr>
    </vt:vector>
  </TitlesOfParts>
  <Company>Dane County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Dane County Budget Process</dc:title>
  <dc:creator>Kuhl, Lauren</dc:creator>
  <cp:lastModifiedBy>Corrigan, Sharon</cp:lastModifiedBy>
  <cp:revision>2</cp:revision>
  <cp:lastPrinted>2016-08-08T19:23:19Z</cp:lastPrinted>
  <dcterms:created xsi:type="dcterms:W3CDTF">2016-08-08T19:06:37Z</dcterms:created>
  <dcterms:modified xsi:type="dcterms:W3CDTF">2016-08-09T18:59:50Z</dcterms:modified>
</cp:coreProperties>
</file>